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58" r:id="rId3"/>
    <p:sldId id="259" r:id="rId4"/>
    <p:sldId id="270" r:id="rId5"/>
    <p:sldId id="271" r:id="rId6"/>
    <p:sldId id="272" r:id="rId7"/>
    <p:sldId id="273" r:id="rId8"/>
    <p:sldId id="274" r:id="rId9"/>
    <p:sldId id="275" r:id="rId10"/>
    <p:sldId id="276" r:id="rId11"/>
    <p:sldId id="277" r:id="rId12"/>
    <p:sldId id="266" r:id="rId13"/>
    <p:sldId id="267"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62"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DAD8B0-88D6-4501-A1A2-D41B3F674815}" type="doc">
      <dgm:prSet loTypeId="urn:microsoft.com/office/officeart/2008/layout/VerticalCurvedList" loCatId="list" qsTypeId="urn:microsoft.com/office/officeart/2005/8/quickstyle/simple2" qsCatId="simple" csTypeId="urn:microsoft.com/office/officeart/2005/8/colors/accent1_2" csCatId="accent1" phldr="1"/>
      <dgm:spPr/>
      <dgm:t>
        <a:bodyPr/>
        <a:lstStyle/>
        <a:p>
          <a:endParaRPr lang="en-IN"/>
        </a:p>
      </dgm:t>
    </dgm:pt>
    <dgm:pt modelId="{8F79E1B2-3824-4FC4-815C-07508E6885D0}">
      <dgm:prSet phldrT="[Text]"/>
      <dgm:spPr>
        <a:solidFill>
          <a:srgbClr val="C00000"/>
        </a:solidFill>
      </dgm:spPr>
      <dgm:t>
        <a:bodyPr/>
        <a:lstStyle/>
        <a:p>
          <a:r>
            <a:rPr lang="en-IN" dirty="0" smtClean="0"/>
            <a:t>HR Managed Services</a:t>
          </a:r>
          <a:endParaRPr lang="en-IN" dirty="0"/>
        </a:p>
      </dgm:t>
    </dgm:pt>
    <dgm:pt modelId="{3D4484CC-FFD0-40A5-A58A-8FC4ACEEB80B}" type="parTrans" cxnId="{B26780CC-648E-433E-9E9B-1C19281D95D8}">
      <dgm:prSet/>
      <dgm:spPr/>
      <dgm:t>
        <a:bodyPr/>
        <a:lstStyle/>
        <a:p>
          <a:endParaRPr lang="en-IN"/>
        </a:p>
      </dgm:t>
    </dgm:pt>
    <dgm:pt modelId="{E890DE1C-1270-409B-A52B-095FA19A70D9}" type="sibTrans" cxnId="{B26780CC-648E-433E-9E9B-1C19281D95D8}">
      <dgm:prSet/>
      <dgm:spPr>
        <a:ln>
          <a:solidFill>
            <a:srgbClr val="C00000"/>
          </a:solidFill>
        </a:ln>
      </dgm:spPr>
      <dgm:t>
        <a:bodyPr/>
        <a:lstStyle/>
        <a:p>
          <a:endParaRPr lang="en-IN"/>
        </a:p>
      </dgm:t>
    </dgm:pt>
    <dgm:pt modelId="{B9A2EC20-F408-4F86-96A2-56AE4D19BACA}">
      <dgm:prSet phldrT="[Text]"/>
      <dgm:spPr>
        <a:solidFill>
          <a:srgbClr val="C00000"/>
        </a:solidFill>
      </dgm:spPr>
      <dgm:t>
        <a:bodyPr/>
        <a:lstStyle/>
        <a:p>
          <a:r>
            <a:rPr lang="en-IN" dirty="0" smtClean="0"/>
            <a:t>HR Delivery Services</a:t>
          </a:r>
          <a:endParaRPr lang="en-IN" dirty="0"/>
        </a:p>
      </dgm:t>
    </dgm:pt>
    <dgm:pt modelId="{1BDDF825-DC6B-4B28-8D89-7B12047B0539}" type="parTrans" cxnId="{531EE826-A60F-44EE-85D8-F38D4C5A1F99}">
      <dgm:prSet/>
      <dgm:spPr/>
      <dgm:t>
        <a:bodyPr/>
        <a:lstStyle/>
        <a:p>
          <a:endParaRPr lang="en-IN"/>
        </a:p>
      </dgm:t>
    </dgm:pt>
    <dgm:pt modelId="{2E6364D7-E05B-4FD9-A14A-4D2FC0D294AA}" type="sibTrans" cxnId="{531EE826-A60F-44EE-85D8-F38D4C5A1F99}">
      <dgm:prSet/>
      <dgm:spPr/>
      <dgm:t>
        <a:bodyPr/>
        <a:lstStyle/>
        <a:p>
          <a:endParaRPr lang="en-IN"/>
        </a:p>
      </dgm:t>
    </dgm:pt>
    <dgm:pt modelId="{6DB4C5AE-536B-4B81-86B6-86082A460D57}">
      <dgm:prSet phldrT="[Text]"/>
      <dgm:spPr>
        <a:solidFill>
          <a:srgbClr val="C00000"/>
        </a:solidFill>
      </dgm:spPr>
      <dgm:t>
        <a:bodyPr/>
        <a:lstStyle/>
        <a:p>
          <a:r>
            <a:rPr lang="en-IN" dirty="0" smtClean="0"/>
            <a:t>Payroll Outsourcing</a:t>
          </a:r>
          <a:endParaRPr lang="en-IN" dirty="0"/>
        </a:p>
      </dgm:t>
    </dgm:pt>
    <dgm:pt modelId="{DA687AFF-AA0B-4481-9F85-0803D348D5F0}" type="parTrans" cxnId="{AC20FBEF-FF04-456A-B531-1E5E43559F36}">
      <dgm:prSet/>
      <dgm:spPr/>
      <dgm:t>
        <a:bodyPr/>
        <a:lstStyle/>
        <a:p>
          <a:endParaRPr lang="en-IN"/>
        </a:p>
      </dgm:t>
    </dgm:pt>
    <dgm:pt modelId="{236FAE24-EB96-482E-A07F-23E340A2EFFD}" type="sibTrans" cxnId="{AC20FBEF-FF04-456A-B531-1E5E43559F36}">
      <dgm:prSet/>
      <dgm:spPr/>
      <dgm:t>
        <a:bodyPr/>
        <a:lstStyle/>
        <a:p>
          <a:endParaRPr lang="en-IN"/>
        </a:p>
      </dgm:t>
    </dgm:pt>
    <dgm:pt modelId="{A9CF6832-958C-4FC3-BEA0-63D7B00A0404}">
      <dgm:prSet phldrT="[Text]"/>
      <dgm:spPr>
        <a:solidFill>
          <a:srgbClr val="C00000"/>
        </a:solidFill>
      </dgm:spPr>
      <dgm:t>
        <a:bodyPr/>
        <a:lstStyle/>
        <a:p>
          <a:r>
            <a:rPr lang="en-IN" dirty="0" smtClean="0"/>
            <a:t>Labour Law Compliance </a:t>
          </a:r>
          <a:endParaRPr lang="en-IN" dirty="0"/>
        </a:p>
      </dgm:t>
    </dgm:pt>
    <dgm:pt modelId="{F466596E-A7F2-4AB6-9066-BB2B00B819C1}" type="parTrans" cxnId="{DAE051EC-3660-42A6-975A-9C8D53C4AB01}">
      <dgm:prSet/>
      <dgm:spPr/>
      <dgm:t>
        <a:bodyPr/>
        <a:lstStyle/>
        <a:p>
          <a:endParaRPr lang="en-IN"/>
        </a:p>
      </dgm:t>
    </dgm:pt>
    <dgm:pt modelId="{80B74505-9C0D-4D1E-AC13-94420EC78587}" type="sibTrans" cxnId="{DAE051EC-3660-42A6-975A-9C8D53C4AB01}">
      <dgm:prSet/>
      <dgm:spPr/>
      <dgm:t>
        <a:bodyPr/>
        <a:lstStyle/>
        <a:p>
          <a:endParaRPr lang="en-IN"/>
        </a:p>
      </dgm:t>
    </dgm:pt>
    <dgm:pt modelId="{BEB3925B-F138-4F6D-AD7C-93EB8F6A2423}" type="pres">
      <dgm:prSet presAssocID="{65DAD8B0-88D6-4501-A1A2-D41B3F674815}" presName="Name0" presStyleCnt="0">
        <dgm:presLayoutVars>
          <dgm:chMax val="7"/>
          <dgm:chPref val="7"/>
          <dgm:dir/>
        </dgm:presLayoutVars>
      </dgm:prSet>
      <dgm:spPr/>
      <dgm:t>
        <a:bodyPr/>
        <a:lstStyle/>
        <a:p>
          <a:endParaRPr lang="en-IN"/>
        </a:p>
      </dgm:t>
    </dgm:pt>
    <dgm:pt modelId="{0556FA8D-15AE-4820-9AB7-6B464F49E480}" type="pres">
      <dgm:prSet presAssocID="{65DAD8B0-88D6-4501-A1A2-D41B3F674815}" presName="Name1" presStyleCnt="0"/>
      <dgm:spPr/>
    </dgm:pt>
    <dgm:pt modelId="{914AC32B-9434-43C2-92ED-0CDDDEB5F03E}" type="pres">
      <dgm:prSet presAssocID="{65DAD8B0-88D6-4501-A1A2-D41B3F674815}" presName="cycle" presStyleCnt="0"/>
      <dgm:spPr/>
    </dgm:pt>
    <dgm:pt modelId="{DE139464-6E0A-4A7E-9299-897FE64FEA08}" type="pres">
      <dgm:prSet presAssocID="{65DAD8B0-88D6-4501-A1A2-D41B3F674815}" presName="srcNode" presStyleLbl="node1" presStyleIdx="0" presStyleCnt="4"/>
      <dgm:spPr/>
    </dgm:pt>
    <dgm:pt modelId="{7882CA99-C8EC-4DA1-A2F7-B407B644A815}" type="pres">
      <dgm:prSet presAssocID="{65DAD8B0-88D6-4501-A1A2-D41B3F674815}" presName="conn" presStyleLbl="parChTrans1D2" presStyleIdx="0" presStyleCnt="1"/>
      <dgm:spPr/>
      <dgm:t>
        <a:bodyPr/>
        <a:lstStyle/>
        <a:p>
          <a:endParaRPr lang="en-IN"/>
        </a:p>
      </dgm:t>
    </dgm:pt>
    <dgm:pt modelId="{F6B1AF11-B509-45EF-8E8D-A5DB9157D8BA}" type="pres">
      <dgm:prSet presAssocID="{65DAD8B0-88D6-4501-A1A2-D41B3F674815}" presName="extraNode" presStyleLbl="node1" presStyleIdx="0" presStyleCnt="4"/>
      <dgm:spPr/>
    </dgm:pt>
    <dgm:pt modelId="{06874455-597E-403F-961D-4078DDF5F702}" type="pres">
      <dgm:prSet presAssocID="{65DAD8B0-88D6-4501-A1A2-D41B3F674815}" presName="dstNode" presStyleLbl="node1" presStyleIdx="0" presStyleCnt="4"/>
      <dgm:spPr/>
    </dgm:pt>
    <dgm:pt modelId="{AAC7C0F0-07CF-4B36-BDA6-A5E4E9BC4C36}" type="pres">
      <dgm:prSet presAssocID="{8F79E1B2-3824-4FC4-815C-07508E6885D0}" presName="text_1" presStyleLbl="node1" presStyleIdx="0" presStyleCnt="4">
        <dgm:presLayoutVars>
          <dgm:bulletEnabled val="1"/>
        </dgm:presLayoutVars>
      </dgm:prSet>
      <dgm:spPr/>
      <dgm:t>
        <a:bodyPr/>
        <a:lstStyle/>
        <a:p>
          <a:endParaRPr lang="en-IN"/>
        </a:p>
      </dgm:t>
    </dgm:pt>
    <dgm:pt modelId="{9CA29C70-D2EC-4EB0-B1C5-01ED14C2B78F}" type="pres">
      <dgm:prSet presAssocID="{8F79E1B2-3824-4FC4-815C-07508E6885D0}" presName="accent_1" presStyleCnt="0"/>
      <dgm:spPr/>
    </dgm:pt>
    <dgm:pt modelId="{9CEE111F-6138-4E9E-A587-FDFAF8A6F955}" type="pres">
      <dgm:prSet presAssocID="{8F79E1B2-3824-4FC4-815C-07508E6885D0}" presName="accentRepeatNode" presStyleLbl="solidFgAcc1" presStyleIdx="0" presStyleCnt="4"/>
      <dgm:spPr>
        <a:ln>
          <a:solidFill>
            <a:srgbClr val="C00000"/>
          </a:solidFill>
        </a:ln>
      </dgm:spPr>
    </dgm:pt>
    <dgm:pt modelId="{04AFE607-EC38-4AC7-8F8D-1C075BE998BD}" type="pres">
      <dgm:prSet presAssocID="{B9A2EC20-F408-4F86-96A2-56AE4D19BACA}" presName="text_2" presStyleLbl="node1" presStyleIdx="1" presStyleCnt="4">
        <dgm:presLayoutVars>
          <dgm:bulletEnabled val="1"/>
        </dgm:presLayoutVars>
      </dgm:prSet>
      <dgm:spPr/>
      <dgm:t>
        <a:bodyPr/>
        <a:lstStyle/>
        <a:p>
          <a:endParaRPr lang="en-IN"/>
        </a:p>
      </dgm:t>
    </dgm:pt>
    <dgm:pt modelId="{F70CA5F6-CF5C-4159-B267-E347DD520226}" type="pres">
      <dgm:prSet presAssocID="{B9A2EC20-F408-4F86-96A2-56AE4D19BACA}" presName="accent_2" presStyleCnt="0"/>
      <dgm:spPr/>
    </dgm:pt>
    <dgm:pt modelId="{34A35F86-3694-4D7F-9A4A-A8B9550377EF}" type="pres">
      <dgm:prSet presAssocID="{B9A2EC20-F408-4F86-96A2-56AE4D19BACA}" presName="accentRepeatNode" presStyleLbl="solidFgAcc1" presStyleIdx="1" presStyleCnt="4"/>
      <dgm:spPr>
        <a:ln>
          <a:solidFill>
            <a:srgbClr val="C00000"/>
          </a:solidFill>
        </a:ln>
      </dgm:spPr>
    </dgm:pt>
    <dgm:pt modelId="{FCE4EDC0-B471-4E63-B9BD-99712745FCF9}" type="pres">
      <dgm:prSet presAssocID="{6DB4C5AE-536B-4B81-86B6-86082A460D57}" presName="text_3" presStyleLbl="node1" presStyleIdx="2" presStyleCnt="4">
        <dgm:presLayoutVars>
          <dgm:bulletEnabled val="1"/>
        </dgm:presLayoutVars>
      </dgm:prSet>
      <dgm:spPr/>
      <dgm:t>
        <a:bodyPr/>
        <a:lstStyle/>
        <a:p>
          <a:endParaRPr lang="en-IN"/>
        </a:p>
      </dgm:t>
    </dgm:pt>
    <dgm:pt modelId="{5F842190-B371-4D48-B0F1-821837685D6C}" type="pres">
      <dgm:prSet presAssocID="{6DB4C5AE-536B-4B81-86B6-86082A460D57}" presName="accent_3" presStyleCnt="0"/>
      <dgm:spPr/>
    </dgm:pt>
    <dgm:pt modelId="{8E3ACD0C-74B0-4F0D-BB89-9832BB550B28}" type="pres">
      <dgm:prSet presAssocID="{6DB4C5AE-536B-4B81-86B6-86082A460D57}" presName="accentRepeatNode" presStyleLbl="solidFgAcc1" presStyleIdx="2" presStyleCnt="4"/>
      <dgm:spPr>
        <a:ln>
          <a:solidFill>
            <a:srgbClr val="C00000"/>
          </a:solidFill>
        </a:ln>
      </dgm:spPr>
    </dgm:pt>
    <dgm:pt modelId="{A81CBE8C-209E-40A1-BF26-BF36AEBE28CA}" type="pres">
      <dgm:prSet presAssocID="{A9CF6832-958C-4FC3-BEA0-63D7B00A0404}" presName="text_4" presStyleLbl="node1" presStyleIdx="3" presStyleCnt="4">
        <dgm:presLayoutVars>
          <dgm:bulletEnabled val="1"/>
        </dgm:presLayoutVars>
      </dgm:prSet>
      <dgm:spPr/>
      <dgm:t>
        <a:bodyPr/>
        <a:lstStyle/>
        <a:p>
          <a:endParaRPr lang="en-IN"/>
        </a:p>
      </dgm:t>
    </dgm:pt>
    <dgm:pt modelId="{116938DC-F174-4518-A607-050AC2F017B7}" type="pres">
      <dgm:prSet presAssocID="{A9CF6832-958C-4FC3-BEA0-63D7B00A0404}" presName="accent_4" presStyleCnt="0"/>
      <dgm:spPr/>
    </dgm:pt>
    <dgm:pt modelId="{95CE78A4-131C-4656-8B06-713E45BF5AC9}" type="pres">
      <dgm:prSet presAssocID="{A9CF6832-958C-4FC3-BEA0-63D7B00A0404}" presName="accentRepeatNode" presStyleLbl="solidFgAcc1" presStyleIdx="3" presStyleCnt="4"/>
      <dgm:spPr>
        <a:ln>
          <a:solidFill>
            <a:srgbClr val="C00000"/>
          </a:solidFill>
        </a:ln>
      </dgm:spPr>
    </dgm:pt>
  </dgm:ptLst>
  <dgm:cxnLst>
    <dgm:cxn modelId="{DAE051EC-3660-42A6-975A-9C8D53C4AB01}" srcId="{65DAD8B0-88D6-4501-A1A2-D41B3F674815}" destId="{A9CF6832-958C-4FC3-BEA0-63D7B00A0404}" srcOrd="3" destOrd="0" parTransId="{F466596E-A7F2-4AB6-9066-BB2B00B819C1}" sibTransId="{80B74505-9C0D-4D1E-AC13-94420EC78587}"/>
    <dgm:cxn modelId="{CD8D7C78-C87D-46C2-9388-74A040A36EBA}" type="presOf" srcId="{B9A2EC20-F408-4F86-96A2-56AE4D19BACA}" destId="{04AFE607-EC38-4AC7-8F8D-1C075BE998BD}" srcOrd="0" destOrd="0" presId="urn:microsoft.com/office/officeart/2008/layout/VerticalCurvedList"/>
    <dgm:cxn modelId="{B26780CC-648E-433E-9E9B-1C19281D95D8}" srcId="{65DAD8B0-88D6-4501-A1A2-D41B3F674815}" destId="{8F79E1B2-3824-4FC4-815C-07508E6885D0}" srcOrd="0" destOrd="0" parTransId="{3D4484CC-FFD0-40A5-A58A-8FC4ACEEB80B}" sibTransId="{E890DE1C-1270-409B-A52B-095FA19A70D9}"/>
    <dgm:cxn modelId="{4794964C-CE3F-4917-AE6F-7FE20F8C9342}" type="presOf" srcId="{E890DE1C-1270-409B-A52B-095FA19A70D9}" destId="{7882CA99-C8EC-4DA1-A2F7-B407B644A815}" srcOrd="0" destOrd="0" presId="urn:microsoft.com/office/officeart/2008/layout/VerticalCurvedList"/>
    <dgm:cxn modelId="{CCD18AB8-7616-45AA-91A1-9D40F0CC5BC5}" type="presOf" srcId="{6DB4C5AE-536B-4B81-86B6-86082A460D57}" destId="{FCE4EDC0-B471-4E63-B9BD-99712745FCF9}" srcOrd="0" destOrd="0" presId="urn:microsoft.com/office/officeart/2008/layout/VerticalCurvedList"/>
    <dgm:cxn modelId="{531EE826-A60F-44EE-85D8-F38D4C5A1F99}" srcId="{65DAD8B0-88D6-4501-A1A2-D41B3F674815}" destId="{B9A2EC20-F408-4F86-96A2-56AE4D19BACA}" srcOrd="1" destOrd="0" parTransId="{1BDDF825-DC6B-4B28-8D89-7B12047B0539}" sibTransId="{2E6364D7-E05B-4FD9-A14A-4D2FC0D294AA}"/>
    <dgm:cxn modelId="{6BA53092-B1A0-4F01-BDF0-455F1FED964B}" type="presOf" srcId="{A9CF6832-958C-4FC3-BEA0-63D7B00A0404}" destId="{A81CBE8C-209E-40A1-BF26-BF36AEBE28CA}" srcOrd="0" destOrd="0" presId="urn:microsoft.com/office/officeart/2008/layout/VerticalCurvedList"/>
    <dgm:cxn modelId="{0AE621F7-F1F0-412A-BE57-DF1A8B42EF0E}" type="presOf" srcId="{8F79E1B2-3824-4FC4-815C-07508E6885D0}" destId="{AAC7C0F0-07CF-4B36-BDA6-A5E4E9BC4C36}" srcOrd="0" destOrd="0" presId="urn:microsoft.com/office/officeart/2008/layout/VerticalCurvedList"/>
    <dgm:cxn modelId="{A52566A5-C191-456B-AC33-401517DAF6FB}" type="presOf" srcId="{65DAD8B0-88D6-4501-A1A2-D41B3F674815}" destId="{BEB3925B-F138-4F6D-AD7C-93EB8F6A2423}" srcOrd="0" destOrd="0" presId="urn:microsoft.com/office/officeart/2008/layout/VerticalCurvedList"/>
    <dgm:cxn modelId="{AC20FBEF-FF04-456A-B531-1E5E43559F36}" srcId="{65DAD8B0-88D6-4501-A1A2-D41B3F674815}" destId="{6DB4C5AE-536B-4B81-86B6-86082A460D57}" srcOrd="2" destOrd="0" parTransId="{DA687AFF-AA0B-4481-9F85-0803D348D5F0}" sibTransId="{236FAE24-EB96-482E-A07F-23E340A2EFFD}"/>
    <dgm:cxn modelId="{0E86641B-DD3B-4677-9BC3-F56AC2DEAEA2}" type="presParOf" srcId="{BEB3925B-F138-4F6D-AD7C-93EB8F6A2423}" destId="{0556FA8D-15AE-4820-9AB7-6B464F49E480}" srcOrd="0" destOrd="0" presId="urn:microsoft.com/office/officeart/2008/layout/VerticalCurvedList"/>
    <dgm:cxn modelId="{769F5143-2054-494C-8F7A-EBA010BE709F}" type="presParOf" srcId="{0556FA8D-15AE-4820-9AB7-6B464F49E480}" destId="{914AC32B-9434-43C2-92ED-0CDDDEB5F03E}" srcOrd="0" destOrd="0" presId="urn:microsoft.com/office/officeart/2008/layout/VerticalCurvedList"/>
    <dgm:cxn modelId="{856AF2CA-490E-4944-8739-173BC25BF55A}" type="presParOf" srcId="{914AC32B-9434-43C2-92ED-0CDDDEB5F03E}" destId="{DE139464-6E0A-4A7E-9299-897FE64FEA08}" srcOrd="0" destOrd="0" presId="urn:microsoft.com/office/officeart/2008/layout/VerticalCurvedList"/>
    <dgm:cxn modelId="{E37865B9-0B7E-4416-8A8C-6AD03CBD60E3}" type="presParOf" srcId="{914AC32B-9434-43C2-92ED-0CDDDEB5F03E}" destId="{7882CA99-C8EC-4DA1-A2F7-B407B644A815}" srcOrd="1" destOrd="0" presId="urn:microsoft.com/office/officeart/2008/layout/VerticalCurvedList"/>
    <dgm:cxn modelId="{5E7E222B-F7B8-4504-9957-BEBCE56A5D42}" type="presParOf" srcId="{914AC32B-9434-43C2-92ED-0CDDDEB5F03E}" destId="{F6B1AF11-B509-45EF-8E8D-A5DB9157D8BA}" srcOrd="2" destOrd="0" presId="urn:microsoft.com/office/officeart/2008/layout/VerticalCurvedList"/>
    <dgm:cxn modelId="{4B0D7519-AF27-4B32-AD61-9DB8614E44AB}" type="presParOf" srcId="{914AC32B-9434-43C2-92ED-0CDDDEB5F03E}" destId="{06874455-597E-403F-961D-4078DDF5F702}" srcOrd="3" destOrd="0" presId="urn:microsoft.com/office/officeart/2008/layout/VerticalCurvedList"/>
    <dgm:cxn modelId="{8922526F-299A-4659-8545-00CAD95A0302}" type="presParOf" srcId="{0556FA8D-15AE-4820-9AB7-6B464F49E480}" destId="{AAC7C0F0-07CF-4B36-BDA6-A5E4E9BC4C36}" srcOrd="1" destOrd="0" presId="urn:microsoft.com/office/officeart/2008/layout/VerticalCurvedList"/>
    <dgm:cxn modelId="{323C002A-ACDF-49F8-9E7E-A420344E7E26}" type="presParOf" srcId="{0556FA8D-15AE-4820-9AB7-6B464F49E480}" destId="{9CA29C70-D2EC-4EB0-B1C5-01ED14C2B78F}" srcOrd="2" destOrd="0" presId="urn:microsoft.com/office/officeart/2008/layout/VerticalCurvedList"/>
    <dgm:cxn modelId="{CD3F26DA-D6AE-4CFA-A077-0F8957391BD0}" type="presParOf" srcId="{9CA29C70-D2EC-4EB0-B1C5-01ED14C2B78F}" destId="{9CEE111F-6138-4E9E-A587-FDFAF8A6F955}" srcOrd="0" destOrd="0" presId="urn:microsoft.com/office/officeart/2008/layout/VerticalCurvedList"/>
    <dgm:cxn modelId="{4FA888BC-D44F-42BF-9758-52F153523E80}" type="presParOf" srcId="{0556FA8D-15AE-4820-9AB7-6B464F49E480}" destId="{04AFE607-EC38-4AC7-8F8D-1C075BE998BD}" srcOrd="3" destOrd="0" presId="urn:microsoft.com/office/officeart/2008/layout/VerticalCurvedList"/>
    <dgm:cxn modelId="{BCEED663-8E3E-4FBF-AA27-9ECA1863F853}" type="presParOf" srcId="{0556FA8D-15AE-4820-9AB7-6B464F49E480}" destId="{F70CA5F6-CF5C-4159-B267-E347DD520226}" srcOrd="4" destOrd="0" presId="urn:microsoft.com/office/officeart/2008/layout/VerticalCurvedList"/>
    <dgm:cxn modelId="{146F646F-AF78-4B30-8079-31803E7AE07D}" type="presParOf" srcId="{F70CA5F6-CF5C-4159-B267-E347DD520226}" destId="{34A35F86-3694-4D7F-9A4A-A8B9550377EF}" srcOrd="0" destOrd="0" presId="urn:microsoft.com/office/officeart/2008/layout/VerticalCurvedList"/>
    <dgm:cxn modelId="{11BBC37E-D438-4360-B7EC-D27339DEB0C7}" type="presParOf" srcId="{0556FA8D-15AE-4820-9AB7-6B464F49E480}" destId="{FCE4EDC0-B471-4E63-B9BD-99712745FCF9}" srcOrd="5" destOrd="0" presId="urn:microsoft.com/office/officeart/2008/layout/VerticalCurvedList"/>
    <dgm:cxn modelId="{ABC7DF38-F26D-4050-9DDD-077E132DD0E8}" type="presParOf" srcId="{0556FA8D-15AE-4820-9AB7-6B464F49E480}" destId="{5F842190-B371-4D48-B0F1-821837685D6C}" srcOrd="6" destOrd="0" presId="urn:microsoft.com/office/officeart/2008/layout/VerticalCurvedList"/>
    <dgm:cxn modelId="{C08E4B95-EAF9-4771-B3B1-9C2FDFDFB701}" type="presParOf" srcId="{5F842190-B371-4D48-B0F1-821837685D6C}" destId="{8E3ACD0C-74B0-4F0D-BB89-9832BB550B28}" srcOrd="0" destOrd="0" presId="urn:microsoft.com/office/officeart/2008/layout/VerticalCurvedList"/>
    <dgm:cxn modelId="{1E3E620C-E4DE-42D8-B172-DC3D21CA2614}" type="presParOf" srcId="{0556FA8D-15AE-4820-9AB7-6B464F49E480}" destId="{A81CBE8C-209E-40A1-BF26-BF36AEBE28CA}" srcOrd="7" destOrd="0" presId="urn:microsoft.com/office/officeart/2008/layout/VerticalCurvedList"/>
    <dgm:cxn modelId="{4200B0C1-C2BB-4A69-9217-8D2A575B8A36}" type="presParOf" srcId="{0556FA8D-15AE-4820-9AB7-6B464F49E480}" destId="{116938DC-F174-4518-A607-050AC2F017B7}" srcOrd="8" destOrd="0" presId="urn:microsoft.com/office/officeart/2008/layout/VerticalCurvedList"/>
    <dgm:cxn modelId="{2350AC48-FD03-48CC-808D-F11791C8B856}" type="presParOf" srcId="{116938DC-F174-4518-A607-050AC2F017B7}" destId="{95CE78A4-131C-4656-8B06-713E45BF5AC9}"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82CA99-C8EC-4DA1-A2F7-B407B644A815}">
      <dsp:nvSpPr>
        <dsp:cNvPr id="0" name=""/>
        <dsp:cNvSpPr/>
      </dsp:nvSpPr>
      <dsp:spPr>
        <a:xfrm>
          <a:off x="-3743952" y="-575127"/>
          <a:ext cx="4462622" cy="4462622"/>
        </a:xfrm>
        <a:prstGeom prst="blockArc">
          <a:avLst>
            <a:gd name="adj1" fmla="val 18900000"/>
            <a:gd name="adj2" fmla="val 2700000"/>
            <a:gd name="adj3" fmla="val 484"/>
          </a:avLst>
        </a:prstGeom>
        <a:noFill/>
        <a:ln w="25400" cap="flat" cmpd="sng" algn="ctr">
          <a:solidFill>
            <a:srgbClr val="C00000"/>
          </a:solidFill>
          <a:prstDash val="solid"/>
        </a:ln>
        <a:effectLst/>
      </dsp:spPr>
      <dsp:style>
        <a:lnRef idx="2">
          <a:scrgbClr r="0" g="0" b="0"/>
        </a:lnRef>
        <a:fillRef idx="0">
          <a:scrgbClr r="0" g="0" b="0"/>
        </a:fillRef>
        <a:effectRef idx="0">
          <a:scrgbClr r="0" g="0" b="0"/>
        </a:effectRef>
        <a:fontRef idx="minor"/>
      </dsp:style>
    </dsp:sp>
    <dsp:sp modelId="{AAC7C0F0-07CF-4B36-BDA6-A5E4E9BC4C36}">
      <dsp:nvSpPr>
        <dsp:cNvPr id="0" name=""/>
        <dsp:cNvSpPr/>
      </dsp:nvSpPr>
      <dsp:spPr>
        <a:xfrm>
          <a:off x="376692" y="254654"/>
          <a:ext cx="6359087" cy="509574"/>
        </a:xfrm>
        <a:prstGeom prst="rect">
          <a:avLst/>
        </a:prstGeom>
        <a:solidFill>
          <a:srgbClr val="C0000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04475" tIns="66040" rIns="66040" bIns="66040" numCol="1" spcCol="1270" anchor="ctr" anchorCtr="0">
          <a:noAutofit/>
        </a:bodyPr>
        <a:lstStyle/>
        <a:p>
          <a:pPr lvl="0" algn="l" defTabSz="1155700">
            <a:lnSpc>
              <a:spcPct val="90000"/>
            </a:lnSpc>
            <a:spcBef>
              <a:spcPct val="0"/>
            </a:spcBef>
            <a:spcAft>
              <a:spcPct val="35000"/>
            </a:spcAft>
          </a:pPr>
          <a:r>
            <a:rPr lang="en-IN" sz="2600" kern="1200" dirty="0" smtClean="0"/>
            <a:t>HR Managed Services</a:t>
          </a:r>
          <a:endParaRPr lang="en-IN" sz="2600" kern="1200" dirty="0"/>
        </a:p>
      </dsp:txBody>
      <dsp:txXfrm>
        <a:off x="376692" y="254654"/>
        <a:ext cx="6359087" cy="509574"/>
      </dsp:txXfrm>
    </dsp:sp>
    <dsp:sp modelId="{9CEE111F-6138-4E9E-A587-FDFAF8A6F955}">
      <dsp:nvSpPr>
        <dsp:cNvPr id="0" name=""/>
        <dsp:cNvSpPr/>
      </dsp:nvSpPr>
      <dsp:spPr>
        <a:xfrm>
          <a:off x="58208" y="190958"/>
          <a:ext cx="636968" cy="636968"/>
        </a:xfrm>
        <a:prstGeom prst="ellipse">
          <a:avLst/>
        </a:prstGeom>
        <a:solidFill>
          <a:schemeClr val="lt1">
            <a:hueOff val="0"/>
            <a:satOff val="0"/>
            <a:lumOff val="0"/>
            <a:alphaOff val="0"/>
          </a:schemeClr>
        </a:solidFill>
        <a:ln w="25400" cap="flat" cmpd="sng" algn="ctr">
          <a:solidFill>
            <a:srgbClr val="C00000"/>
          </a:solidFill>
          <a:prstDash val="solid"/>
        </a:ln>
        <a:effectLst/>
      </dsp:spPr>
      <dsp:style>
        <a:lnRef idx="2">
          <a:scrgbClr r="0" g="0" b="0"/>
        </a:lnRef>
        <a:fillRef idx="1">
          <a:scrgbClr r="0" g="0" b="0"/>
        </a:fillRef>
        <a:effectRef idx="0">
          <a:scrgbClr r="0" g="0" b="0"/>
        </a:effectRef>
        <a:fontRef idx="minor"/>
      </dsp:style>
    </dsp:sp>
    <dsp:sp modelId="{04AFE607-EC38-4AC7-8F8D-1C075BE998BD}">
      <dsp:nvSpPr>
        <dsp:cNvPr id="0" name=""/>
        <dsp:cNvSpPr/>
      </dsp:nvSpPr>
      <dsp:spPr>
        <a:xfrm>
          <a:off x="668843" y="1019149"/>
          <a:ext cx="6066936" cy="509574"/>
        </a:xfrm>
        <a:prstGeom prst="rect">
          <a:avLst/>
        </a:prstGeom>
        <a:solidFill>
          <a:srgbClr val="C0000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04475" tIns="66040" rIns="66040" bIns="66040" numCol="1" spcCol="1270" anchor="ctr" anchorCtr="0">
          <a:noAutofit/>
        </a:bodyPr>
        <a:lstStyle/>
        <a:p>
          <a:pPr lvl="0" algn="l" defTabSz="1155700">
            <a:lnSpc>
              <a:spcPct val="90000"/>
            </a:lnSpc>
            <a:spcBef>
              <a:spcPct val="0"/>
            </a:spcBef>
            <a:spcAft>
              <a:spcPct val="35000"/>
            </a:spcAft>
          </a:pPr>
          <a:r>
            <a:rPr lang="en-IN" sz="2600" kern="1200" dirty="0" smtClean="0"/>
            <a:t>HR Delivery Services</a:t>
          </a:r>
          <a:endParaRPr lang="en-IN" sz="2600" kern="1200" dirty="0"/>
        </a:p>
      </dsp:txBody>
      <dsp:txXfrm>
        <a:off x="668843" y="1019149"/>
        <a:ext cx="6066936" cy="509574"/>
      </dsp:txXfrm>
    </dsp:sp>
    <dsp:sp modelId="{34A35F86-3694-4D7F-9A4A-A8B9550377EF}">
      <dsp:nvSpPr>
        <dsp:cNvPr id="0" name=""/>
        <dsp:cNvSpPr/>
      </dsp:nvSpPr>
      <dsp:spPr>
        <a:xfrm>
          <a:off x="350359" y="955452"/>
          <a:ext cx="636968" cy="636968"/>
        </a:xfrm>
        <a:prstGeom prst="ellipse">
          <a:avLst/>
        </a:prstGeom>
        <a:solidFill>
          <a:schemeClr val="lt1">
            <a:hueOff val="0"/>
            <a:satOff val="0"/>
            <a:lumOff val="0"/>
            <a:alphaOff val="0"/>
          </a:schemeClr>
        </a:solidFill>
        <a:ln w="25400" cap="flat" cmpd="sng" algn="ctr">
          <a:solidFill>
            <a:srgbClr val="C00000"/>
          </a:solidFill>
          <a:prstDash val="solid"/>
        </a:ln>
        <a:effectLst/>
      </dsp:spPr>
      <dsp:style>
        <a:lnRef idx="2">
          <a:scrgbClr r="0" g="0" b="0"/>
        </a:lnRef>
        <a:fillRef idx="1">
          <a:scrgbClr r="0" g="0" b="0"/>
        </a:fillRef>
        <a:effectRef idx="0">
          <a:scrgbClr r="0" g="0" b="0"/>
        </a:effectRef>
        <a:fontRef idx="minor"/>
      </dsp:style>
    </dsp:sp>
    <dsp:sp modelId="{FCE4EDC0-B471-4E63-B9BD-99712745FCF9}">
      <dsp:nvSpPr>
        <dsp:cNvPr id="0" name=""/>
        <dsp:cNvSpPr/>
      </dsp:nvSpPr>
      <dsp:spPr>
        <a:xfrm>
          <a:off x="668843" y="1783643"/>
          <a:ext cx="6066936" cy="509574"/>
        </a:xfrm>
        <a:prstGeom prst="rect">
          <a:avLst/>
        </a:prstGeom>
        <a:solidFill>
          <a:srgbClr val="C0000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04475" tIns="66040" rIns="66040" bIns="66040" numCol="1" spcCol="1270" anchor="ctr" anchorCtr="0">
          <a:noAutofit/>
        </a:bodyPr>
        <a:lstStyle/>
        <a:p>
          <a:pPr lvl="0" algn="l" defTabSz="1155700">
            <a:lnSpc>
              <a:spcPct val="90000"/>
            </a:lnSpc>
            <a:spcBef>
              <a:spcPct val="0"/>
            </a:spcBef>
            <a:spcAft>
              <a:spcPct val="35000"/>
            </a:spcAft>
          </a:pPr>
          <a:r>
            <a:rPr lang="en-IN" sz="2600" kern="1200" dirty="0" smtClean="0"/>
            <a:t>Payroll Outsourcing</a:t>
          </a:r>
          <a:endParaRPr lang="en-IN" sz="2600" kern="1200" dirty="0"/>
        </a:p>
      </dsp:txBody>
      <dsp:txXfrm>
        <a:off x="668843" y="1783643"/>
        <a:ext cx="6066936" cy="509574"/>
      </dsp:txXfrm>
    </dsp:sp>
    <dsp:sp modelId="{8E3ACD0C-74B0-4F0D-BB89-9832BB550B28}">
      <dsp:nvSpPr>
        <dsp:cNvPr id="0" name=""/>
        <dsp:cNvSpPr/>
      </dsp:nvSpPr>
      <dsp:spPr>
        <a:xfrm>
          <a:off x="350359" y="1719947"/>
          <a:ext cx="636968" cy="636968"/>
        </a:xfrm>
        <a:prstGeom prst="ellipse">
          <a:avLst/>
        </a:prstGeom>
        <a:solidFill>
          <a:schemeClr val="lt1">
            <a:hueOff val="0"/>
            <a:satOff val="0"/>
            <a:lumOff val="0"/>
            <a:alphaOff val="0"/>
          </a:schemeClr>
        </a:solidFill>
        <a:ln w="25400" cap="flat" cmpd="sng" algn="ctr">
          <a:solidFill>
            <a:srgbClr val="C00000"/>
          </a:solidFill>
          <a:prstDash val="solid"/>
        </a:ln>
        <a:effectLst/>
      </dsp:spPr>
      <dsp:style>
        <a:lnRef idx="2">
          <a:scrgbClr r="0" g="0" b="0"/>
        </a:lnRef>
        <a:fillRef idx="1">
          <a:scrgbClr r="0" g="0" b="0"/>
        </a:fillRef>
        <a:effectRef idx="0">
          <a:scrgbClr r="0" g="0" b="0"/>
        </a:effectRef>
        <a:fontRef idx="minor"/>
      </dsp:style>
    </dsp:sp>
    <dsp:sp modelId="{A81CBE8C-209E-40A1-BF26-BF36AEBE28CA}">
      <dsp:nvSpPr>
        <dsp:cNvPr id="0" name=""/>
        <dsp:cNvSpPr/>
      </dsp:nvSpPr>
      <dsp:spPr>
        <a:xfrm>
          <a:off x="376692" y="2548138"/>
          <a:ext cx="6359087" cy="509574"/>
        </a:xfrm>
        <a:prstGeom prst="rect">
          <a:avLst/>
        </a:prstGeom>
        <a:solidFill>
          <a:srgbClr val="C0000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04475" tIns="66040" rIns="66040" bIns="66040" numCol="1" spcCol="1270" anchor="ctr" anchorCtr="0">
          <a:noAutofit/>
        </a:bodyPr>
        <a:lstStyle/>
        <a:p>
          <a:pPr lvl="0" algn="l" defTabSz="1155700">
            <a:lnSpc>
              <a:spcPct val="90000"/>
            </a:lnSpc>
            <a:spcBef>
              <a:spcPct val="0"/>
            </a:spcBef>
            <a:spcAft>
              <a:spcPct val="35000"/>
            </a:spcAft>
          </a:pPr>
          <a:r>
            <a:rPr lang="en-IN" sz="2600" kern="1200" dirty="0" smtClean="0"/>
            <a:t>Labour Law Compliance </a:t>
          </a:r>
          <a:endParaRPr lang="en-IN" sz="2600" kern="1200" dirty="0"/>
        </a:p>
      </dsp:txBody>
      <dsp:txXfrm>
        <a:off x="376692" y="2548138"/>
        <a:ext cx="6359087" cy="509574"/>
      </dsp:txXfrm>
    </dsp:sp>
    <dsp:sp modelId="{95CE78A4-131C-4656-8B06-713E45BF5AC9}">
      <dsp:nvSpPr>
        <dsp:cNvPr id="0" name=""/>
        <dsp:cNvSpPr/>
      </dsp:nvSpPr>
      <dsp:spPr>
        <a:xfrm>
          <a:off x="58208" y="2484441"/>
          <a:ext cx="636968" cy="636968"/>
        </a:xfrm>
        <a:prstGeom prst="ellipse">
          <a:avLst/>
        </a:prstGeom>
        <a:solidFill>
          <a:schemeClr val="lt1">
            <a:hueOff val="0"/>
            <a:satOff val="0"/>
            <a:lumOff val="0"/>
            <a:alphaOff val="0"/>
          </a:schemeClr>
        </a:solidFill>
        <a:ln w="25400" cap="flat" cmpd="sng" algn="ctr">
          <a:solidFill>
            <a:srgbClr val="C00000"/>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DF53E6-E60B-4490-9D0F-B88D1C71787D}" type="datetimeFigureOut">
              <a:rPr lang="en-IN" smtClean="0"/>
              <a:t>16/08/2018</a:t>
            </a:fld>
            <a:endParaRPr lang="en-IN"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356BA0F-1426-4FAD-9213-966A891368CD}" type="slidenum">
              <a:rPr lang="en-IN" smtClean="0"/>
              <a:t>‹#›</a:t>
            </a:fld>
            <a:endParaRPr lang="en-IN" dirty="0"/>
          </a:p>
        </p:txBody>
      </p:sp>
    </p:spTree>
    <p:extLst>
      <p:ext uri="{BB962C8B-B14F-4D97-AF65-F5344CB8AC3E}">
        <p14:creationId xmlns:p14="http://schemas.microsoft.com/office/powerpoint/2010/main" val="14844822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DB5846F0-54BB-4FBA-9A24-9072098C1958}" type="slidenum">
              <a:rPr lang="en-IN" smtClean="0"/>
              <a:pPr/>
              <a:t>1</a:t>
            </a:fld>
            <a:endParaRPr lang="en-IN" dirty="0"/>
          </a:p>
        </p:txBody>
      </p:sp>
    </p:spTree>
    <p:extLst>
      <p:ext uri="{BB962C8B-B14F-4D97-AF65-F5344CB8AC3E}">
        <p14:creationId xmlns:p14="http://schemas.microsoft.com/office/powerpoint/2010/main" val="4216370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0E1924B2-3223-4893-9CF9-597C784864DA}" type="slidenum">
              <a:rPr lang="en-IN" smtClean="0"/>
              <a:pPr/>
              <a:t>2</a:t>
            </a:fld>
            <a:endParaRPr lang="en-IN"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47BC1B72-CC2D-4412-85E2-7A8B21D274D9}" type="datetime1">
              <a:rPr lang="en-IN" smtClean="0"/>
              <a:t>16/08/2018</a:t>
            </a:fld>
            <a:endParaRPr lang="en-IN" dirty="0"/>
          </a:p>
        </p:txBody>
      </p:sp>
      <p:sp>
        <p:nvSpPr>
          <p:cNvPr id="5" name="Footer Placeholder 4"/>
          <p:cNvSpPr>
            <a:spLocks noGrp="1"/>
          </p:cNvSpPr>
          <p:nvPr>
            <p:ph type="ftr" sz="quarter" idx="11"/>
          </p:nvPr>
        </p:nvSpPr>
        <p:spPr/>
        <p:txBody>
          <a:bodyPr/>
          <a:lstStyle/>
          <a:p>
            <a:r>
              <a:rPr lang="en-IN" dirty="0" smtClean="0"/>
              <a:t>www.workforce.org.in  (HR Knowledge) (ESIC/2018/001)</a:t>
            </a:r>
            <a:endParaRPr lang="en-IN" dirty="0"/>
          </a:p>
        </p:txBody>
      </p:sp>
      <p:sp>
        <p:nvSpPr>
          <p:cNvPr id="6" name="Slide Number Placeholder 5"/>
          <p:cNvSpPr>
            <a:spLocks noGrp="1"/>
          </p:cNvSpPr>
          <p:nvPr>
            <p:ph type="sldNum" sz="quarter" idx="12"/>
          </p:nvPr>
        </p:nvSpPr>
        <p:spPr/>
        <p:txBody>
          <a:bodyPr/>
          <a:lstStyle/>
          <a:p>
            <a:fld id="{1544E9A5-9EAD-46E6-86C7-430284BF5B39}" type="slidenum">
              <a:rPr lang="en-IN" smtClean="0"/>
              <a:t>‹#›</a:t>
            </a:fld>
            <a:endParaRPr lang="en-IN" dirty="0"/>
          </a:p>
        </p:txBody>
      </p:sp>
    </p:spTree>
    <p:extLst>
      <p:ext uri="{BB962C8B-B14F-4D97-AF65-F5344CB8AC3E}">
        <p14:creationId xmlns:p14="http://schemas.microsoft.com/office/powerpoint/2010/main" val="3580770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EA1ED29-B2B5-4D3F-8E2A-E67AF6833E0B}" type="datetime1">
              <a:rPr lang="en-IN" smtClean="0"/>
              <a:t>16/08/2018</a:t>
            </a:fld>
            <a:endParaRPr lang="en-IN" dirty="0"/>
          </a:p>
        </p:txBody>
      </p:sp>
      <p:sp>
        <p:nvSpPr>
          <p:cNvPr id="5" name="Footer Placeholder 4"/>
          <p:cNvSpPr>
            <a:spLocks noGrp="1"/>
          </p:cNvSpPr>
          <p:nvPr>
            <p:ph type="ftr" sz="quarter" idx="11"/>
          </p:nvPr>
        </p:nvSpPr>
        <p:spPr/>
        <p:txBody>
          <a:bodyPr/>
          <a:lstStyle/>
          <a:p>
            <a:r>
              <a:rPr lang="en-IN" dirty="0" smtClean="0"/>
              <a:t>www.workforce.org.in  (HR Knowledge) (ESIC/2018/001)</a:t>
            </a:r>
            <a:endParaRPr lang="en-IN" dirty="0"/>
          </a:p>
        </p:txBody>
      </p:sp>
      <p:sp>
        <p:nvSpPr>
          <p:cNvPr id="6" name="Slide Number Placeholder 5"/>
          <p:cNvSpPr>
            <a:spLocks noGrp="1"/>
          </p:cNvSpPr>
          <p:nvPr>
            <p:ph type="sldNum" sz="quarter" idx="12"/>
          </p:nvPr>
        </p:nvSpPr>
        <p:spPr/>
        <p:txBody>
          <a:bodyPr/>
          <a:lstStyle/>
          <a:p>
            <a:fld id="{1544E9A5-9EAD-46E6-86C7-430284BF5B39}" type="slidenum">
              <a:rPr lang="en-IN" smtClean="0"/>
              <a:t>‹#›</a:t>
            </a:fld>
            <a:endParaRPr lang="en-IN" dirty="0"/>
          </a:p>
        </p:txBody>
      </p:sp>
    </p:spTree>
    <p:extLst>
      <p:ext uri="{BB962C8B-B14F-4D97-AF65-F5344CB8AC3E}">
        <p14:creationId xmlns:p14="http://schemas.microsoft.com/office/powerpoint/2010/main" val="1093014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63A14E4-1890-4500-B17A-2AEF37A12BE5}" type="datetime1">
              <a:rPr lang="en-IN" smtClean="0"/>
              <a:t>16/08/2018</a:t>
            </a:fld>
            <a:endParaRPr lang="en-IN" dirty="0"/>
          </a:p>
        </p:txBody>
      </p:sp>
      <p:sp>
        <p:nvSpPr>
          <p:cNvPr id="5" name="Footer Placeholder 4"/>
          <p:cNvSpPr>
            <a:spLocks noGrp="1"/>
          </p:cNvSpPr>
          <p:nvPr>
            <p:ph type="ftr" sz="quarter" idx="11"/>
          </p:nvPr>
        </p:nvSpPr>
        <p:spPr/>
        <p:txBody>
          <a:bodyPr/>
          <a:lstStyle/>
          <a:p>
            <a:r>
              <a:rPr lang="en-IN" dirty="0" smtClean="0"/>
              <a:t>www.workforce.org.in  (HR Knowledge) (ESIC/2018/001)</a:t>
            </a:r>
            <a:endParaRPr lang="en-IN" dirty="0"/>
          </a:p>
        </p:txBody>
      </p:sp>
      <p:sp>
        <p:nvSpPr>
          <p:cNvPr id="6" name="Slide Number Placeholder 5"/>
          <p:cNvSpPr>
            <a:spLocks noGrp="1"/>
          </p:cNvSpPr>
          <p:nvPr>
            <p:ph type="sldNum" sz="quarter" idx="12"/>
          </p:nvPr>
        </p:nvSpPr>
        <p:spPr/>
        <p:txBody>
          <a:bodyPr/>
          <a:lstStyle/>
          <a:p>
            <a:fld id="{1544E9A5-9EAD-46E6-86C7-430284BF5B39}" type="slidenum">
              <a:rPr lang="en-IN" smtClean="0"/>
              <a:t>‹#›</a:t>
            </a:fld>
            <a:endParaRPr lang="en-IN" dirty="0"/>
          </a:p>
        </p:txBody>
      </p:sp>
    </p:spTree>
    <p:extLst>
      <p:ext uri="{BB962C8B-B14F-4D97-AF65-F5344CB8AC3E}">
        <p14:creationId xmlns:p14="http://schemas.microsoft.com/office/powerpoint/2010/main" val="3385462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8634D20-3851-4C5E-8E52-D0EB830ACF09}" type="datetime1">
              <a:rPr lang="en-IN" smtClean="0"/>
              <a:t>16/08/2018</a:t>
            </a:fld>
            <a:endParaRPr lang="en-IN" dirty="0"/>
          </a:p>
        </p:txBody>
      </p:sp>
      <p:sp>
        <p:nvSpPr>
          <p:cNvPr id="5" name="Footer Placeholder 4"/>
          <p:cNvSpPr>
            <a:spLocks noGrp="1"/>
          </p:cNvSpPr>
          <p:nvPr>
            <p:ph type="ftr" sz="quarter" idx="11"/>
          </p:nvPr>
        </p:nvSpPr>
        <p:spPr/>
        <p:txBody>
          <a:bodyPr/>
          <a:lstStyle/>
          <a:p>
            <a:r>
              <a:rPr lang="en-IN" dirty="0" smtClean="0"/>
              <a:t>www.workforce.org.in  (HR Knowledge) (ESIC/2018/001)</a:t>
            </a:r>
            <a:endParaRPr lang="en-IN" dirty="0"/>
          </a:p>
        </p:txBody>
      </p:sp>
      <p:sp>
        <p:nvSpPr>
          <p:cNvPr id="6" name="Slide Number Placeholder 5"/>
          <p:cNvSpPr>
            <a:spLocks noGrp="1"/>
          </p:cNvSpPr>
          <p:nvPr>
            <p:ph type="sldNum" sz="quarter" idx="12"/>
          </p:nvPr>
        </p:nvSpPr>
        <p:spPr/>
        <p:txBody>
          <a:bodyPr/>
          <a:lstStyle/>
          <a:p>
            <a:fld id="{1544E9A5-9EAD-46E6-86C7-430284BF5B39}" type="slidenum">
              <a:rPr lang="en-IN" smtClean="0"/>
              <a:t>‹#›</a:t>
            </a:fld>
            <a:endParaRPr lang="en-IN" dirty="0"/>
          </a:p>
        </p:txBody>
      </p:sp>
    </p:spTree>
    <p:extLst>
      <p:ext uri="{BB962C8B-B14F-4D97-AF65-F5344CB8AC3E}">
        <p14:creationId xmlns:p14="http://schemas.microsoft.com/office/powerpoint/2010/main" val="3852420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CB3F48-01E9-4271-A797-AEC688672952}" type="datetime1">
              <a:rPr lang="en-IN" smtClean="0"/>
              <a:t>16/08/2018</a:t>
            </a:fld>
            <a:endParaRPr lang="en-IN" dirty="0"/>
          </a:p>
        </p:txBody>
      </p:sp>
      <p:sp>
        <p:nvSpPr>
          <p:cNvPr id="5" name="Footer Placeholder 4"/>
          <p:cNvSpPr>
            <a:spLocks noGrp="1"/>
          </p:cNvSpPr>
          <p:nvPr>
            <p:ph type="ftr" sz="quarter" idx="11"/>
          </p:nvPr>
        </p:nvSpPr>
        <p:spPr/>
        <p:txBody>
          <a:bodyPr/>
          <a:lstStyle/>
          <a:p>
            <a:r>
              <a:rPr lang="en-IN" dirty="0" smtClean="0"/>
              <a:t>www.workforce.org.in  (HR Knowledge) (ESIC/2018/001)</a:t>
            </a:r>
            <a:endParaRPr lang="en-IN" dirty="0"/>
          </a:p>
        </p:txBody>
      </p:sp>
      <p:sp>
        <p:nvSpPr>
          <p:cNvPr id="6" name="Slide Number Placeholder 5"/>
          <p:cNvSpPr>
            <a:spLocks noGrp="1"/>
          </p:cNvSpPr>
          <p:nvPr>
            <p:ph type="sldNum" sz="quarter" idx="12"/>
          </p:nvPr>
        </p:nvSpPr>
        <p:spPr/>
        <p:txBody>
          <a:bodyPr/>
          <a:lstStyle/>
          <a:p>
            <a:fld id="{1544E9A5-9EAD-46E6-86C7-430284BF5B39}" type="slidenum">
              <a:rPr lang="en-IN" smtClean="0"/>
              <a:t>‹#›</a:t>
            </a:fld>
            <a:endParaRPr lang="en-IN" dirty="0"/>
          </a:p>
        </p:txBody>
      </p:sp>
    </p:spTree>
    <p:extLst>
      <p:ext uri="{BB962C8B-B14F-4D97-AF65-F5344CB8AC3E}">
        <p14:creationId xmlns:p14="http://schemas.microsoft.com/office/powerpoint/2010/main" val="671053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50F9C84F-6A0A-4F6E-903C-CE1109D264D1}" type="datetime1">
              <a:rPr lang="en-IN" smtClean="0"/>
              <a:t>16/08/2018</a:t>
            </a:fld>
            <a:endParaRPr lang="en-IN" dirty="0"/>
          </a:p>
        </p:txBody>
      </p:sp>
      <p:sp>
        <p:nvSpPr>
          <p:cNvPr id="6" name="Footer Placeholder 5"/>
          <p:cNvSpPr>
            <a:spLocks noGrp="1"/>
          </p:cNvSpPr>
          <p:nvPr>
            <p:ph type="ftr" sz="quarter" idx="11"/>
          </p:nvPr>
        </p:nvSpPr>
        <p:spPr/>
        <p:txBody>
          <a:bodyPr/>
          <a:lstStyle/>
          <a:p>
            <a:r>
              <a:rPr lang="en-IN" dirty="0" smtClean="0"/>
              <a:t>www.workforce.org.in  (HR Knowledge) (ESIC/2018/001)</a:t>
            </a:r>
            <a:endParaRPr lang="en-IN" dirty="0"/>
          </a:p>
        </p:txBody>
      </p:sp>
      <p:sp>
        <p:nvSpPr>
          <p:cNvPr id="7" name="Slide Number Placeholder 6"/>
          <p:cNvSpPr>
            <a:spLocks noGrp="1"/>
          </p:cNvSpPr>
          <p:nvPr>
            <p:ph type="sldNum" sz="quarter" idx="12"/>
          </p:nvPr>
        </p:nvSpPr>
        <p:spPr/>
        <p:txBody>
          <a:bodyPr/>
          <a:lstStyle/>
          <a:p>
            <a:fld id="{1544E9A5-9EAD-46E6-86C7-430284BF5B39}" type="slidenum">
              <a:rPr lang="en-IN" smtClean="0"/>
              <a:t>‹#›</a:t>
            </a:fld>
            <a:endParaRPr lang="en-IN" dirty="0"/>
          </a:p>
        </p:txBody>
      </p:sp>
    </p:spTree>
    <p:extLst>
      <p:ext uri="{BB962C8B-B14F-4D97-AF65-F5344CB8AC3E}">
        <p14:creationId xmlns:p14="http://schemas.microsoft.com/office/powerpoint/2010/main" val="1512712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8A6BEFC6-E248-4262-A9A9-47B23B674134}" type="datetime1">
              <a:rPr lang="en-IN" smtClean="0"/>
              <a:t>16/08/2018</a:t>
            </a:fld>
            <a:endParaRPr lang="en-IN" dirty="0"/>
          </a:p>
        </p:txBody>
      </p:sp>
      <p:sp>
        <p:nvSpPr>
          <p:cNvPr id="8" name="Footer Placeholder 7"/>
          <p:cNvSpPr>
            <a:spLocks noGrp="1"/>
          </p:cNvSpPr>
          <p:nvPr>
            <p:ph type="ftr" sz="quarter" idx="11"/>
          </p:nvPr>
        </p:nvSpPr>
        <p:spPr/>
        <p:txBody>
          <a:bodyPr/>
          <a:lstStyle/>
          <a:p>
            <a:r>
              <a:rPr lang="en-IN" dirty="0" smtClean="0"/>
              <a:t>www.workforce.org.in  (HR Knowledge) (ESIC/2018/001)</a:t>
            </a:r>
            <a:endParaRPr lang="en-IN" dirty="0"/>
          </a:p>
        </p:txBody>
      </p:sp>
      <p:sp>
        <p:nvSpPr>
          <p:cNvPr id="9" name="Slide Number Placeholder 8"/>
          <p:cNvSpPr>
            <a:spLocks noGrp="1"/>
          </p:cNvSpPr>
          <p:nvPr>
            <p:ph type="sldNum" sz="quarter" idx="12"/>
          </p:nvPr>
        </p:nvSpPr>
        <p:spPr/>
        <p:txBody>
          <a:bodyPr/>
          <a:lstStyle/>
          <a:p>
            <a:fld id="{1544E9A5-9EAD-46E6-86C7-430284BF5B39}" type="slidenum">
              <a:rPr lang="en-IN" smtClean="0"/>
              <a:t>‹#›</a:t>
            </a:fld>
            <a:endParaRPr lang="en-IN" dirty="0"/>
          </a:p>
        </p:txBody>
      </p:sp>
    </p:spTree>
    <p:extLst>
      <p:ext uri="{BB962C8B-B14F-4D97-AF65-F5344CB8AC3E}">
        <p14:creationId xmlns:p14="http://schemas.microsoft.com/office/powerpoint/2010/main" val="2340002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7573593F-4CFC-4C0E-99F7-DC13F3929887}" type="datetime1">
              <a:rPr lang="en-IN" smtClean="0"/>
              <a:t>16/08/2018</a:t>
            </a:fld>
            <a:endParaRPr lang="en-IN" dirty="0"/>
          </a:p>
        </p:txBody>
      </p:sp>
      <p:sp>
        <p:nvSpPr>
          <p:cNvPr id="4" name="Footer Placeholder 3"/>
          <p:cNvSpPr>
            <a:spLocks noGrp="1"/>
          </p:cNvSpPr>
          <p:nvPr>
            <p:ph type="ftr" sz="quarter" idx="11"/>
          </p:nvPr>
        </p:nvSpPr>
        <p:spPr/>
        <p:txBody>
          <a:bodyPr/>
          <a:lstStyle/>
          <a:p>
            <a:r>
              <a:rPr lang="en-IN" dirty="0" smtClean="0"/>
              <a:t>www.workforce.org.in  (HR Knowledge) (ESIC/2018/001)</a:t>
            </a:r>
            <a:endParaRPr lang="en-IN" dirty="0"/>
          </a:p>
        </p:txBody>
      </p:sp>
      <p:sp>
        <p:nvSpPr>
          <p:cNvPr id="5" name="Slide Number Placeholder 4"/>
          <p:cNvSpPr>
            <a:spLocks noGrp="1"/>
          </p:cNvSpPr>
          <p:nvPr>
            <p:ph type="sldNum" sz="quarter" idx="12"/>
          </p:nvPr>
        </p:nvSpPr>
        <p:spPr/>
        <p:txBody>
          <a:bodyPr/>
          <a:lstStyle/>
          <a:p>
            <a:fld id="{1544E9A5-9EAD-46E6-86C7-430284BF5B39}" type="slidenum">
              <a:rPr lang="en-IN" smtClean="0"/>
              <a:t>‹#›</a:t>
            </a:fld>
            <a:endParaRPr lang="en-IN" dirty="0"/>
          </a:p>
        </p:txBody>
      </p:sp>
    </p:spTree>
    <p:extLst>
      <p:ext uri="{BB962C8B-B14F-4D97-AF65-F5344CB8AC3E}">
        <p14:creationId xmlns:p14="http://schemas.microsoft.com/office/powerpoint/2010/main" val="886965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616BC8-BAE7-4278-9F68-C81641DC9214}" type="datetime1">
              <a:rPr lang="en-IN" smtClean="0"/>
              <a:t>16/08/2018</a:t>
            </a:fld>
            <a:endParaRPr lang="en-IN" dirty="0"/>
          </a:p>
        </p:txBody>
      </p:sp>
      <p:sp>
        <p:nvSpPr>
          <p:cNvPr id="3" name="Footer Placeholder 2"/>
          <p:cNvSpPr>
            <a:spLocks noGrp="1"/>
          </p:cNvSpPr>
          <p:nvPr>
            <p:ph type="ftr" sz="quarter" idx="11"/>
          </p:nvPr>
        </p:nvSpPr>
        <p:spPr/>
        <p:txBody>
          <a:bodyPr/>
          <a:lstStyle/>
          <a:p>
            <a:r>
              <a:rPr lang="en-IN" dirty="0" smtClean="0"/>
              <a:t>www.workforce.org.in  (HR Knowledge) (ESIC/2018/001)</a:t>
            </a:r>
            <a:endParaRPr lang="en-IN" dirty="0"/>
          </a:p>
        </p:txBody>
      </p:sp>
      <p:sp>
        <p:nvSpPr>
          <p:cNvPr id="4" name="Slide Number Placeholder 3"/>
          <p:cNvSpPr>
            <a:spLocks noGrp="1"/>
          </p:cNvSpPr>
          <p:nvPr>
            <p:ph type="sldNum" sz="quarter" idx="12"/>
          </p:nvPr>
        </p:nvSpPr>
        <p:spPr/>
        <p:txBody>
          <a:bodyPr/>
          <a:lstStyle/>
          <a:p>
            <a:fld id="{1544E9A5-9EAD-46E6-86C7-430284BF5B39}" type="slidenum">
              <a:rPr lang="en-IN" smtClean="0"/>
              <a:t>‹#›</a:t>
            </a:fld>
            <a:endParaRPr lang="en-IN" dirty="0"/>
          </a:p>
        </p:txBody>
      </p:sp>
    </p:spTree>
    <p:extLst>
      <p:ext uri="{BB962C8B-B14F-4D97-AF65-F5344CB8AC3E}">
        <p14:creationId xmlns:p14="http://schemas.microsoft.com/office/powerpoint/2010/main" val="2755972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95E693-DD97-43D7-A543-3FA11AFF9413}" type="datetime1">
              <a:rPr lang="en-IN" smtClean="0"/>
              <a:t>16/08/2018</a:t>
            </a:fld>
            <a:endParaRPr lang="en-IN" dirty="0"/>
          </a:p>
        </p:txBody>
      </p:sp>
      <p:sp>
        <p:nvSpPr>
          <p:cNvPr id="6" name="Footer Placeholder 5"/>
          <p:cNvSpPr>
            <a:spLocks noGrp="1"/>
          </p:cNvSpPr>
          <p:nvPr>
            <p:ph type="ftr" sz="quarter" idx="11"/>
          </p:nvPr>
        </p:nvSpPr>
        <p:spPr/>
        <p:txBody>
          <a:bodyPr/>
          <a:lstStyle/>
          <a:p>
            <a:r>
              <a:rPr lang="en-IN" dirty="0" smtClean="0"/>
              <a:t>www.workforce.org.in  (HR Knowledge) (ESIC/2018/001)</a:t>
            </a:r>
            <a:endParaRPr lang="en-IN" dirty="0"/>
          </a:p>
        </p:txBody>
      </p:sp>
      <p:sp>
        <p:nvSpPr>
          <p:cNvPr id="7" name="Slide Number Placeholder 6"/>
          <p:cNvSpPr>
            <a:spLocks noGrp="1"/>
          </p:cNvSpPr>
          <p:nvPr>
            <p:ph type="sldNum" sz="quarter" idx="12"/>
          </p:nvPr>
        </p:nvSpPr>
        <p:spPr/>
        <p:txBody>
          <a:bodyPr/>
          <a:lstStyle/>
          <a:p>
            <a:fld id="{1544E9A5-9EAD-46E6-86C7-430284BF5B39}" type="slidenum">
              <a:rPr lang="en-IN" smtClean="0"/>
              <a:t>‹#›</a:t>
            </a:fld>
            <a:endParaRPr lang="en-IN" dirty="0"/>
          </a:p>
        </p:txBody>
      </p:sp>
    </p:spTree>
    <p:extLst>
      <p:ext uri="{BB962C8B-B14F-4D97-AF65-F5344CB8AC3E}">
        <p14:creationId xmlns:p14="http://schemas.microsoft.com/office/powerpoint/2010/main" val="3850488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A7AB26-2B1B-4491-BED4-BAAE02C76CC3}" type="datetime1">
              <a:rPr lang="en-IN" smtClean="0"/>
              <a:t>16/08/2018</a:t>
            </a:fld>
            <a:endParaRPr lang="en-IN" dirty="0"/>
          </a:p>
        </p:txBody>
      </p:sp>
      <p:sp>
        <p:nvSpPr>
          <p:cNvPr id="6" name="Footer Placeholder 5"/>
          <p:cNvSpPr>
            <a:spLocks noGrp="1"/>
          </p:cNvSpPr>
          <p:nvPr>
            <p:ph type="ftr" sz="quarter" idx="11"/>
          </p:nvPr>
        </p:nvSpPr>
        <p:spPr/>
        <p:txBody>
          <a:bodyPr/>
          <a:lstStyle/>
          <a:p>
            <a:r>
              <a:rPr lang="en-IN" dirty="0" smtClean="0"/>
              <a:t>www.workforce.org.in  (HR Knowledge) (ESIC/2018/001)</a:t>
            </a:r>
            <a:endParaRPr lang="en-IN" dirty="0"/>
          </a:p>
        </p:txBody>
      </p:sp>
      <p:sp>
        <p:nvSpPr>
          <p:cNvPr id="7" name="Slide Number Placeholder 6"/>
          <p:cNvSpPr>
            <a:spLocks noGrp="1"/>
          </p:cNvSpPr>
          <p:nvPr>
            <p:ph type="sldNum" sz="quarter" idx="12"/>
          </p:nvPr>
        </p:nvSpPr>
        <p:spPr/>
        <p:txBody>
          <a:bodyPr/>
          <a:lstStyle/>
          <a:p>
            <a:fld id="{1544E9A5-9EAD-46E6-86C7-430284BF5B39}" type="slidenum">
              <a:rPr lang="en-IN" smtClean="0"/>
              <a:t>‹#›</a:t>
            </a:fld>
            <a:endParaRPr lang="en-IN" dirty="0"/>
          </a:p>
        </p:txBody>
      </p:sp>
    </p:spTree>
    <p:extLst>
      <p:ext uri="{BB962C8B-B14F-4D97-AF65-F5344CB8AC3E}">
        <p14:creationId xmlns:p14="http://schemas.microsoft.com/office/powerpoint/2010/main" val="1608593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9EA6DF-B63C-419E-8DF8-A8DF1CC68CA5}" type="datetime1">
              <a:rPr lang="en-IN" smtClean="0"/>
              <a:t>16/08/2018</a:t>
            </a:fld>
            <a:endParaRPr lang="en-IN"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IN" dirty="0" smtClean="0"/>
              <a:t>www.workforce.org.in  (HR Knowledge) (ESIC/2018/001)</a:t>
            </a:r>
            <a:endParaRPr lang="en-IN"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44E9A5-9EAD-46E6-86C7-430284BF5B39}" type="slidenum">
              <a:rPr lang="en-IN" smtClean="0"/>
              <a:t>‹#›</a:t>
            </a:fld>
            <a:endParaRPr lang="en-IN" dirty="0"/>
          </a:p>
        </p:txBody>
      </p:sp>
    </p:spTree>
    <p:extLst>
      <p:ext uri="{BB962C8B-B14F-4D97-AF65-F5344CB8AC3E}">
        <p14:creationId xmlns:p14="http://schemas.microsoft.com/office/powerpoint/2010/main" val="41107633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workforce.org.in/" TargetMode="Externa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Software &amp; IT\Images &amp; Logo Website\Presentation1.gif"/>
          <p:cNvPicPr>
            <a:picLocks noChangeAspect="1" noChangeArrowheads="1"/>
          </p:cNvPicPr>
          <p:nvPr/>
        </p:nvPicPr>
        <p:blipFill>
          <a:blip r:embed="rId3" cstate="print"/>
          <a:srcRect/>
          <a:stretch>
            <a:fillRect/>
          </a:stretch>
        </p:blipFill>
        <p:spPr bwMode="auto">
          <a:xfrm>
            <a:off x="0" y="27384"/>
            <a:ext cx="9144000" cy="6858000"/>
          </a:xfrm>
          <a:prstGeom prst="rect">
            <a:avLst/>
          </a:prstGeom>
          <a:noFill/>
        </p:spPr>
      </p:pic>
      <p:pic>
        <p:nvPicPr>
          <p:cNvPr id="4099"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635" y="0"/>
            <a:ext cx="36036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3059832" y="5579948"/>
            <a:ext cx="5976664" cy="923330"/>
          </a:xfrm>
          <a:prstGeom prst="rect">
            <a:avLst/>
          </a:prstGeom>
          <a:noFill/>
        </p:spPr>
        <p:txBody>
          <a:bodyPr wrap="square" rtlCol="0">
            <a:spAutoFit/>
          </a:bodyPr>
          <a:lstStyle/>
          <a:p>
            <a:pPr algn="ctr"/>
            <a:endParaRPr lang="en-IN" b="1" dirty="0" smtClean="0">
              <a:solidFill>
                <a:srgbClr val="FF0000"/>
              </a:solidFill>
            </a:endParaRPr>
          </a:p>
          <a:p>
            <a:pPr algn="ctr"/>
            <a:endParaRPr lang="en-IN" b="1" dirty="0">
              <a:solidFill>
                <a:srgbClr val="FF0000"/>
              </a:solidFill>
            </a:endParaRPr>
          </a:p>
          <a:p>
            <a:r>
              <a:rPr lang="en-IN" b="1" dirty="0" smtClean="0">
                <a:solidFill>
                  <a:srgbClr val="FF0000"/>
                </a:solidFill>
              </a:rPr>
              <a:t>	</a:t>
            </a:r>
            <a:endParaRPr lang="en-IN" sz="1400" b="1" dirty="0">
              <a:solidFill>
                <a:srgbClr val="FF0000"/>
              </a:solidFill>
              <a:latin typeface="+mj-lt"/>
            </a:endParaRPr>
          </a:p>
        </p:txBody>
      </p:sp>
      <p:sp>
        <p:nvSpPr>
          <p:cNvPr id="4" name="TextBox 3"/>
          <p:cNvSpPr txBox="1"/>
          <p:nvPr/>
        </p:nvSpPr>
        <p:spPr>
          <a:xfrm>
            <a:off x="8892480" y="1489529"/>
            <a:ext cx="251520" cy="5355312"/>
          </a:xfrm>
          <a:prstGeom prst="rect">
            <a:avLst/>
          </a:prstGeom>
          <a:solidFill>
            <a:schemeClr val="bg1">
              <a:lumMod val="95000"/>
            </a:schemeClr>
          </a:solidFill>
          <a:effectLst>
            <a:softEdge rad="635000"/>
          </a:effectLst>
        </p:spPr>
        <p:txBody>
          <a:bodyPr wrap="square" rtlCol="0">
            <a:spAutoFit/>
          </a:bodyPr>
          <a:lstStyle/>
          <a:p>
            <a:pPr algn="ctr"/>
            <a:r>
              <a:rPr lang="en-IN" b="1" dirty="0" smtClean="0">
                <a:solidFill>
                  <a:srgbClr val="C00000"/>
                </a:solidFill>
              </a:rPr>
              <a:t>D</a:t>
            </a:r>
          </a:p>
          <a:p>
            <a:pPr algn="ctr"/>
            <a:r>
              <a:rPr lang="en-IN" b="1" dirty="0" smtClean="0">
                <a:solidFill>
                  <a:srgbClr val="C00000"/>
                </a:solidFill>
              </a:rPr>
              <a:t>E</a:t>
            </a:r>
          </a:p>
          <a:p>
            <a:pPr algn="ctr"/>
            <a:r>
              <a:rPr lang="en-IN" b="1" dirty="0" smtClean="0">
                <a:solidFill>
                  <a:srgbClr val="C00000"/>
                </a:solidFill>
              </a:rPr>
              <a:t>L</a:t>
            </a:r>
          </a:p>
          <a:p>
            <a:pPr algn="ctr"/>
            <a:r>
              <a:rPr lang="en-IN" b="1" dirty="0" smtClean="0">
                <a:solidFill>
                  <a:srgbClr val="C00000"/>
                </a:solidFill>
              </a:rPr>
              <a:t>H</a:t>
            </a:r>
          </a:p>
          <a:p>
            <a:pPr algn="ctr"/>
            <a:r>
              <a:rPr lang="en-IN" b="1" dirty="0" smtClean="0">
                <a:solidFill>
                  <a:srgbClr val="C00000"/>
                </a:solidFill>
              </a:rPr>
              <a:t>I</a:t>
            </a:r>
          </a:p>
          <a:p>
            <a:pPr algn="ctr"/>
            <a:endParaRPr lang="en-IN" b="1" dirty="0">
              <a:solidFill>
                <a:srgbClr val="C00000"/>
              </a:solidFill>
            </a:endParaRPr>
          </a:p>
          <a:p>
            <a:pPr algn="ctr"/>
            <a:r>
              <a:rPr lang="en-IN" b="1" dirty="0" smtClean="0">
                <a:solidFill>
                  <a:srgbClr val="C00000"/>
                </a:solidFill>
              </a:rPr>
              <a:t>GURGAON</a:t>
            </a:r>
          </a:p>
          <a:p>
            <a:pPr algn="ctr"/>
            <a:endParaRPr lang="en-IN" b="1" dirty="0">
              <a:solidFill>
                <a:srgbClr val="C00000"/>
              </a:solidFill>
            </a:endParaRPr>
          </a:p>
          <a:p>
            <a:pPr algn="ctr"/>
            <a:r>
              <a:rPr lang="en-IN" b="1" dirty="0" smtClean="0">
                <a:solidFill>
                  <a:srgbClr val="C00000"/>
                </a:solidFill>
              </a:rPr>
              <a:t>NO</a:t>
            </a:r>
          </a:p>
          <a:p>
            <a:pPr algn="ctr"/>
            <a:r>
              <a:rPr lang="en-IN" b="1" dirty="0" smtClean="0">
                <a:solidFill>
                  <a:srgbClr val="C00000"/>
                </a:solidFill>
              </a:rPr>
              <a:t>I</a:t>
            </a:r>
          </a:p>
          <a:p>
            <a:pPr algn="ctr"/>
            <a:r>
              <a:rPr lang="en-IN" b="1" dirty="0" smtClean="0">
                <a:solidFill>
                  <a:srgbClr val="C00000"/>
                </a:solidFill>
              </a:rPr>
              <a:t>D</a:t>
            </a:r>
          </a:p>
          <a:p>
            <a:pPr algn="ctr"/>
            <a:r>
              <a:rPr lang="en-IN" b="1" dirty="0">
                <a:solidFill>
                  <a:srgbClr val="C00000"/>
                </a:solidFill>
              </a:rPr>
              <a:t>A</a:t>
            </a:r>
          </a:p>
        </p:txBody>
      </p:sp>
      <p:sp>
        <p:nvSpPr>
          <p:cNvPr id="6" name="TextBox 5"/>
          <p:cNvSpPr txBox="1"/>
          <p:nvPr/>
        </p:nvSpPr>
        <p:spPr>
          <a:xfrm rot="16200000">
            <a:off x="-1867562" y="4288450"/>
            <a:ext cx="4104456" cy="369332"/>
          </a:xfrm>
          <a:prstGeom prst="rect">
            <a:avLst/>
          </a:prstGeom>
          <a:noFill/>
        </p:spPr>
        <p:txBody>
          <a:bodyPr wrap="square" rtlCol="0">
            <a:spAutoFit/>
          </a:bodyPr>
          <a:lstStyle/>
          <a:p>
            <a:r>
              <a:rPr lang="en-IN" dirty="0" smtClean="0">
                <a:solidFill>
                  <a:schemeClr val="bg1"/>
                </a:solidFill>
              </a:rPr>
              <a:t>HR Solutions</a:t>
            </a:r>
            <a:endParaRPr lang="en-IN" dirty="0">
              <a:solidFill>
                <a:schemeClr val="bg1"/>
              </a:solidFill>
            </a:endParaRPr>
          </a:p>
        </p:txBody>
      </p:sp>
      <p:sp>
        <p:nvSpPr>
          <p:cNvPr id="5" name="Footer Placeholder 4"/>
          <p:cNvSpPr>
            <a:spLocks noGrp="1"/>
          </p:cNvSpPr>
          <p:nvPr>
            <p:ph type="ftr" sz="quarter" idx="11"/>
          </p:nvPr>
        </p:nvSpPr>
        <p:spPr/>
        <p:txBody>
          <a:bodyPr/>
          <a:lstStyle/>
          <a:p>
            <a:r>
              <a:rPr lang="en-IN" b="1" dirty="0" smtClean="0">
                <a:solidFill>
                  <a:srgbClr val="C00000"/>
                </a:solidFill>
              </a:rPr>
              <a:t>www.workforce.org.in  (HR Knowledge) (ESIC/2018/001)</a:t>
            </a:r>
            <a:endParaRPr lang="en-IN" b="1" dirty="0">
              <a:solidFill>
                <a:srgbClr val="C00000"/>
              </a:solidFill>
            </a:endParaRPr>
          </a:p>
        </p:txBody>
      </p:sp>
      <p:sp>
        <p:nvSpPr>
          <p:cNvPr id="8" name="TextBox 7"/>
          <p:cNvSpPr txBox="1"/>
          <p:nvPr/>
        </p:nvSpPr>
        <p:spPr>
          <a:xfrm>
            <a:off x="4211960" y="3645024"/>
            <a:ext cx="3744416" cy="369332"/>
          </a:xfrm>
          <a:prstGeom prst="rect">
            <a:avLst/>
          </a:prstGeom>
          <a:solidFill>
            <a:srgbClr val="C00000"/>
          </a:solidFill>
        </p:spPr>
        <p:txBody>
          <a:bodyPr wrap="square" rtlCol="0">
            <a:spAutoFit/>
          </a:bodyPr>
          <a:lstStyle/>
          <a:p>
            <a:r>
              <a:rPr lang="en-IN" b="1" dirty="0">
                <a:solidFill>
                  <a:schemeClr val="bg1"/>
                </a:solidFill>
              </a:rPr>
              <a:t>ESIC Insurance Benefits to </a:t>
            </a:r>
            <a:r>
              <a:rPr lang="en-IN" b="1" dirty="0" smtClean="0">
                <a:solidFill>
                  <a:schemeClr val="bg1"/>
                </a:solidFill>
              </a:rPr>
              <a:t>employees</a:t>
            </a:r>
            <a:endParaRPr lang="en-IN" dirty="0">
              <a:solidFill>
                <a:schemeClr val="bg1"/>
              </a:solidFill>
            </a:endParaRPr>
          </a:p>
        </p:txBody>
      </p:sp>
      <p:sp>
        <p:nvSpPr>
          <p:cNvPr id="11" name="TextBox 10"/>
          <p:cNvSpPr txBox="1"/>
          <p:nvPr/>
        </p:nvSpPr>
        <p:spPr>
          <a:xfrm>
            <a:off x="683568" y="188640"/>
            <a:ext cx="2448272" cy="553998"/>
          </a:xfrm>
          <a:prstGeom prst="rect">
            <a:avLst/>
          </a:prstGeom>
          <a:noFill/>
        </p:spPr>
        <p:txBody>
          <a:bodyPr wrap="square" rtlCol="0">
            <a:spAutoFit/>
          </a:bodyPr>
          <a:lstStyle/>
          <a:p>
            <a:r>
              <a:rPr lang="en-IN" sz="1200" b="1" i="1" dirty="0" smtClean="0"/>
              <a:t>HR Knowledge  </a:t>
            </a:r>
            <a:r>
              <a:rPr lang="en-IN" sz="1200" i="1" dirty="0" smtClean="0"/>
              <a:t>(ESIC/2018/001)</a:t>
            </a:r>
          </a:p>
          <a:p>
            <a:endParaRPr lang="en-IN" dirty="0"/>
          </a:p>
        </p:txBody>
      </p:sp>
      <p:sp>
        <p:nvSpPr>
          <p:cNvPr id="12" name="Slide Number Placeholder 11"/>
          <p:cNvSpPr>
            <a:spLocks noGrp="1"/>
          </p:cNvSpPr>
          <p:nvPr>
            <p:ph type="sldNum" sz="quarter" idx="12"/>
          </p:nvPr>
        </p:nvSpPr>
        <p:spPr/>
        <p:txBody>
          <a:bodyPr/>
          <a:lstStyle/>
          <a:p>
            <a:fld id="{C0AC23B5-EAD0-4394-A5B0-2268959D633C}" type="slidenum">
              <a:rPr lang="en-IN" smtClean="0"/>
              <a:pPr/>
              <a:t>1</a:t>
            </a:fld>
            <a:endParaRPr lang="en-IN" dirty="0"/>
          </a:p>
        </p:txBody>
      </p:sp>
    </p:spTree>
    <p:extLst>
      <p:ext uri="{BB962C8B-B14F-4D97-AF65-F5344CB8AC3E}">
        <p14:creationId xmlns:p14="http://schemas.microsoft.com/office/powerpoint/2010/main" val="24223294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83568" y="296652"/>
            <a:ext cx="6264696" cy="396044"/>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IN" sz="1800" b="1" dirty="0" smtClean="0">
              <a:solidFill>
                <a:srgbClr val="C00000"/>
              </a:solidFill>
            </a:endParaRPr>
          </a:p>
          <a:p>
            <a:pPr algn="l"/>
            <a:endParaRPr lang="en-IN" sz="1800" b="1" dirty="0" smtClean="0">
              <a:solidFill>
                <a:srgbClr val="C00000"/>
              </a:solidFill>
              <a:cs typeface="Arial" pitchFamily="34" charset="0"/>
            </a:endParaRPr>
          </a:p>
          <a:p>
            <a:pPr algn="l"/>
            <a:endParaRPr lang="en-IN" sz="1900" b="1" dirty="0">
              <a:solidFill>
                <a:srgbClr val="C00000"/>
              </a:solidFill>
              <a:cs typeface="Arial" pitchFamily="34" charset="0"/>
            </a:endParaRPr>
          </a:p>
        </p:txBody>
      </p:sp>
      <p:sp>
        <p:nvSpPr>
          <p:cNvPr id="3" name="Content Placeholder 2"/>
          <p:cNvSpPr txBox="1">
            <a:spLocks/>
          </p:cNvSpPr>
          <p:nvPr/>
        </p:nvSpPr>
        <p:spPr>
          <a:xfrm>
            <a:off x="539552" y="908720"/>
            <a:ext cx="8147248" cy="583264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1112" indent="0" algn="just">
              <a:lnSpc>
                <a:spcPct val="95000"/>
              </a:lnSpc>
              <a:buClr>
                <a:srgbClr val="000000"/>
              </a:buClr>
              <a:buSzPct val="100000"/>
              <a:buFont typeface="Arial" pitchFamily="34" charset="0"/>
              <a:buNone/>
              <a:defRPr/>
            </a:pPr>
            <a:endParaRPr lang="en-US" sz="1400" dirty="0" smtClean="0">
              <a:solidFill>
                <a:srgbClr val="0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None/>
              <a:defRPr/>
            </a:pPr>
            <a:endParaRPr lang="en-IN" sz="1400" b="1" dirty="0" smtClean="0">
              <a:solidFill>
                <a:srgbClr val="C00000"/>
              </a:solidFill>
            </a:endParaRPr>
          </a:p>
          <a:p>
            <a:pPr marL="11112" indent="0" algn="just">
              <a:lnSpc>
                <a:spcPct val="95000"/>
              </a:lnSpc>
              <a:buClr>
                <a:srgbClr val="000000"/>
              </a:buClr>
              <a:buSzPct val="100000"/>
              <a:buNone/>
              <a:defRPr/>
            </a:pPr>
            <a:endParaRPr lang="en-IN" sz="1400" b="1" dirty="0">
              <a:solidFill>
                <a:srgbClr val="C00000"/>
              </a:solidFill>
            </a:endParaRPr>
          </a:p>
          <a:p>
            <a:pPr marL="11112" indent="0" algn="ctr">
              <a:lnSpc>
                <a:spcPct val="95000"/>
              </a:lnSpc>
              <a:buClr>
                <a:srgbClr val="000000"/>
              </a:buClr>
              <a:buSzPct val="100000"/>
              <a:buNone/>
              <a:defRPr/>
            </a:pPr>
            <a:endParaRPr lang="en-US" sz="1400" b="1" i="1" dirty="0" smtClean="0">
              <a:solidFill>
                <a:srgbClr val="C00000"/>
              </a:solidFill>
            </a:endParaRPr>
          </a:p>
          <a:p>
            <a:endParaRPr lang="en-IN" dirty="0"/>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35" y="0"/>
            <a:ext cx="36036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Footer Placeholder 6"/>
          <p:cNvSpPr>
            <a:spLocks noGrp="1"/>
          </p:cNvSpPr>
          <p:nvPr>
            <p:ph type="ftr" sz="quarter" idx="11"/>
          </p:nvPr>
        </p:nvSpPr>
        <p:spPr/>
        <p:txBody>
          <a:bodyPr/>
          <a:lstStyle/>
          <a:p>
            <a:r>
              <a:rPr lang="en-IN" b="1" dirty="0" smtClean="0">
                <a:solidFill>
                  <a:srgbClr val="C00000"/>
                </a:solidFill>
              </a:rPr>
              <a:t>www.workforce.org.in  (HR Knowledge) (ESIC/2018/001)</a:t>
            </a:r>
            <a:endParaRPr lang="en-IN" b="1" dirty="0">
              <a:solidFill>
                <a:srgbClr val="C00000"/>
              </a:solidFill>
            </a:endParaRPr>
          </a:p>
        </p:txBody>
      </p:sp>
      <p:sp>
        <p:nvSpPr>
          <p:cNvPr id="8" name="TextBox 7"/>
          <p:cNvSpPr txBox="1"/>
          <p:nvPr/>
        </p:nvSpPr>
        <p:spPr>
          <a:xfrm rot="16200000">
            <a:off x="-1867562" y="4288450"/>
            <a:ext cx="4104456" cy="369332"/>
          </a:xfrm>
          <a:prstGeom prst="rect">
            <a:avLst/>
          </a:prstGeom>
          <a:noFill/>
        </p:spPr>
        <p:txBody>
          <a:bodyPr wrap="square" rtlCol="0">
            <a:spAutoFit/>
          </a:bodyPr>
          <a:lstStyle/>
          <a:p>
            <a:r>
              <a:rPr lang="en-IN" dirty="0" smtClean="0">
                <a:solidFill>
                  <a:schemeClr val="bg1"/>
                </a:solidFill>
              </a:rPr>
              <a:t>HR Solutions</a:t>
            </a:r>
            <a:endParaRPr lang="en-IN" dirty="0">
              <a:solidFill>
                <a:schemeClr val="bg1"/>
              </a:solidFill>
            </a:endParaRPr>
          </a:p>
        </p:txBody>
      </p:sp>
      <p:pic>
        <p:nvPicPr>
          <p:cNvPr id="9" name="Picture 8" descr="Logo Final.jpg"/>
          <p:cNvPicPr>
            <a:picLocks noChangeAspect="1"/>
          </p:cNvPicPr>
          <p:nvPr/>
        </p:nvPicPr>
        <p:blipFill>
          <a:blip r:embed="rId3" cstate="print"/>
          <a:stretch>
            <a:fillRect/>
          </a:stretch>
        </p:blipFill>
        <p:spPr>
          <a:xfrm>
            <a:off x="6927008" y="0"/>
            <a:ext cx="2216992" cy="1270255"/>
          </a:xfrm>
          <a:prstGeom prst="rect">
            <a:avLst/>
          </a:prstGeom>
          <a:ln>
            <a:noFill/>
          </a:ln>
          <a:effectLst>
            <a:softEdge rad="112500"/>
          </a:effectLst>
        </p:spPr>
      </p:pic>
      <p:sp>
        <p:nvSpPr>
          <p:cNvPr id="12" name="Content Placeholder 2"/>
          <p:cNvSpPr txBox="1">
            <a:spLocks/>
          </p:cNvSpPr>
          <p:nvPr/>
        </p:nvSpPr>
        <p:spPr>
          <a:xfrm>
            <a:off x="683568" y="980728"/>
            <a:ext cx="8003232" cy="5184577"/>
          </a:xfrm>
          <a:prstGeom prst="rect">
            <a:avLst/>
          </a:prstGeom>
          <a:solidFill>
            <a:schemeClr val="bg1"/>
          </a:solidFill>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lgn="just">
              <a:defRPr/>
            </a:pPr>
            <a:r>
              <a:rPr lang="en-IN" sz="1600" b="1" u="sng" dirty="0">
                <a:solidFill>
                  <a:srgbClr val="FF0000"/>
                </a:solidFill>
              </a:rPr>
              <a:t>OTHER </a:t>
            </a:r>
            <a:r>
              <a:rPr lang="en-IN" sz="1600" b="1" u="sng" dirty="0" smtClean="0">
                <a:solidFill>
                  <a:srgbClr val="FF0000"/>
                </a:solidFill>
              </a:rPr>
              <a:t>BENEFITS</a:t>
            </a:r>
          </a:p>
          <a:p>
            <a:pPr marL="0" lvl="0" indent="0" algn="just">
              <a:buNone/>
              <a:defRPr/>
            </a:pPr>
            <a:endParaRPr lang="en-IN" sz="1600" b="1" u="sng" dirty="0" smtClean="0">
              <a:solidFill>
                <a:srgbClr val="FF0000"/>
              </a:solidFill>
            </a:endParaRPr>
          </a:p>
          <a:p>
            <a:pPr lvl="0" algn="just">
              <a:buFont typeface="+mj-lt"/>
              <a:buAutoNum type="alphaUcPeriod"/>
              <a:defRPr/>
            </a:pPr>
            <a:r>
              <a:rPr lang="en-IN" sz="1600" b="1" u="sng" dirty="0">
                <a:solidFill>
                  <a:sysClr val="windowText" lastClr="000000"/>
                </a:solidFill>
              </a:rPr>
              <a:t>Confinement </a:t>
            </a:r>
            <a:r>
              <a:rPr lang="en-IN" sz="1600" b="1" u="sng" dirty="0" smtClean="0">
                <a:solidFill>
                  <a:sysClr val="windowText" lastClr="000000"/>
                </a:solidFill>
              </a:rPr>
              <a:t>Expenses</a:t>
            </a:r>
          </a:p>
          <a:p>
            <a:pPr marL="800100" lvl="2" indent="0" algn="just">
              <a:buNone/>
              <a:defRPr/>
            </a:pPr>
            <a:r>
              <a:rPr lang="en-IN" sz="1600" b="1" dirty="0">
                <a:solidFill>
                  <a:sysClr val="windowText" lastClr="000000"/>
                </a:solidFill>
              </a:rPr>
              <a:t>Eligibility</a:t>
            </a:r>
            <a:r>
              <a:rPr lang="en-IN" sz="1600" dirty="0">
                <a:solidFill>
                  <a:sysClr val="windowText" lastClr="000000"/>
                </a:solidFill>
              </a:rPr>
              <a:t>: An Insured Woman or an I.P. in respect of his wife is eligible if confinement </a:t>
            </a:r>
            <a:r>
              <a:rPr lang="en-IN" sz="1600" dirty="0" smtClean="0">
                <a:solidFill>
                  <a:sysClr val="windowText" lastClr="000000"/>
                </a:solidFill>
              </a:rPr>
              <a:t>occurs at </a:t>
            </a:r>
            <a:r>
              <a:rPr lang="en-IN" sz="1600" dirty="0">
                <a:solidFill>
                  <a:sysClr val="windowText" lastClr="000000"/>
                </a:solidFill>
              </a:rPr>
              <a:t>a place where necessary medical facilities under ESI Scheme are not available.</a:t>
            </a:r>
          </a:p>
          <a:p>
            <a:pPr marL="800100" lvl="2" indent="0" algn="just">
              <a:buNone/>
              <a:defRPr/>
            </a:pPr>
            <a:r>
              <a:rPr lang="en-IN" sz="1600" b="1" dirty="0">
                <a:solidFill>
                  <a:sysClr val="windowText" lastClr="000000"/>
                </a:solidFill>
              </a:rPr>
              <a:t>Duration &amp; scale of benefits</a:t>
            </a:r>
            <a:r>
              <a:rPr lang="en-IN" sz="1600" dirty="0">
                <a:solidFill>
                  <a:sysClr val="windowText" lastClr="000000"/>
                </a:solidFill>
              </a:rPr>
              <a:t>: Up to two confinements only.</a:t>
            </a:r>
          </a:p>
          <a:p>
            <a:pPr marL="800100" lvl="2" indent="0" algn="just">
              <a:buNone/>
              <a:defRPr/>
            </a:pPr>
            <a:r>
              <a:rPr lang="en-IN" sz="1600" b="1" dirty="0">
                <a:solidFill>
                  <a:sysClr val="windowText" lastClr="000000"/>
                </a:solidFill>
              </a:rPr>
              <a:t>Rate</a:t>
            </a:r>
            <a:r>
              <a:rPr lang="en-IN" sz="1600" dirty="0">
                <a:solidFill>
                  <a:sysClr val="windowText" lastClr="000000"/>
                </a:solidFill>
              </a:rPr>
              <a:t>: ` 5000/- per </a:t>
            </a:r>
            <a:r>
              <a:rPr lang="en-IN" sz="1600" dirty="0" smtClean="0">
                <a:solidFill>
                  <a:sysClr val="windowText" lastClr="000000"/>
                </a:solidFill>
              </a:rPr>
              <a:t>case</a:t>
            </a:r>
          </a:p>
          <a:p>
            <a:pPr marL="800100" lvl="2" indent="0" algn="just">
              <a:buNone/>
              <a:defRPr/>
            </a:pPr>
            <a:endParaRPr lang="en-IN" sz="1600" dirty="0" smtClean="0">
              <a:solidFill>
                <a:sysClr val="windowText" lastClr="000000"/>
              </a:solidFill>
            </a:endParaRPr>
          </a:p>
          <a:p>
            <a:pPr algn="just">
              <a:buFont typeface="+mj-lt"/>
              <a:buAutoNum type="alphaUcPeriod"/>
              <a:defRPr/>
            </a:pPr>
            <a:r>
              <a:rPr lang="en-IN" sz="1600" b="1" u="sng" dirty="0">
                <a:solidFill>
                  <a:sysClr val="windowText" lastClr="000000"/>
                </a:solidFill>
              </a:rPr>
              <a:t>Funeral </a:t>
            </a:r>
            <a:r>
              <a:rPr lang="en-IN" sz="1600" b="1" u="sng" dirty="0" smtClean="0">
                <a:solidFill>
                  <a:sysClr val="windowText" lastClr="000000"/>
                </a:solidFill>
              </a:rPr>
              <a:t>Expenses</a:t>
            </a:r>
          </a:p>
          <a:p>
            <a:pPr marL="800100" lvl="2" indent="0" algn="just">
              <a:buNone/>
              <a:defRPr/>
            </a:pPr>
            <a:r>
              <a:rPr lang="en-IN" sz="1600" b="1" dirty="0">
                <a:solidFill>
                  <a:sysClr val="windowText" lastClr="000000"/>
                </a:solidFill>
              </a:rPr>
              <a:t>Eligibility</a:t>
            </a:r>
            <a:r>
              <a:rPr lang="en-IN" sz="1600" dirty="0">
                <a:solidFill>
                  <a:sysClr val="windowText" lastClr="000000"/>
                </a:solidFill>
              </a:rPr>
              <a:t>: From day one of entering insurable employment.</a:t>
            </a:r>
          </a:p>
          <a:p>
            <a:pPr marL="800100" lvl="2" indent="0" algn="just">
              <a:buNone/>
              <a:defRPr/>
            </a:pPr>
            <a:r>
              <a:rPr lang="en-IN" sz="1600" b="1" dirty="0">
                <a:solidFill>
                  <a:sysClr val="windowText" lastClr="000000"/>
                </a:solidFill>
              </a:rPr>
              <a:t>Duration &amp; scale of benefits</a:t>
            </a:r>
            <a:r>
              <a:rPr lang="en-IN" sz="1600" dirty="0">
                <a:solidFill>
                  <a:sysClr val="windowText" lastClr="000000"/>
                </a:solidFill>
              </a:rPr>
              <a:t>: For defraying expenses on the funeral of an Insured Person.</a:t>
            </a:r>
          </a:p>
          <a:p>
            <a:pPr marL="800100" lvl="2" indent="0" algn="just">
              <a:buNone/>
              <a:defRPr/>
            </a:pPr>
            <a:r>
              <a:rPr lang="en-IN" sz="1600" b="1" dirty="0">
                <a:solidFill>
                  <a:sysClr val="windowText" lastClr="000000"/>
                </a:solidFill>
              </a:rPr>
              <a:t>Rate</a:t>
            </a:r>
            <a:r>
              <a:rPr lang="en-IN" sz="1600" dirty="0">
                <a:solidFill>
                  <a:sysClr val="windowText" lastClr="000000"/>
                </a:solidFill>
              </a:rPr>
              <a:t>: Actual expenses subject to a maximum of ` 10000/- </a:t>
            </a:r>
            <a:r>
              <a:rPr lang="en-IN" sz="1600" dirty="0" smtClean="0">
                <a:solidFill>
                  <a:sysClr val="windowText" lastClr="000000"/>
                </a:solidFill>
              </a:rPr>
              <a:t>.</a:t>
            </a:r>
          </a:p>
          <a:p>
            <a:pPr marL="800100" lvl="2" indent="0" algn="just">
              <a:buNone/>
              <a:defRPr/>
            </a:pPr>
            <a:endParaRPr lang="en-IN" sz="1600" dirty="0" smtClean="0">
              <a:solidFill>
                <a:sysClr val="windowText" lastClr="000000"/>
              </a:solidFill>
            </a:endParaRPr>
          </a:p>
          <a:p>
            <a:pPr algn="just">
              <a:buFont typeface="+mj-lt"/>
              <a:buAutoNum type="alphaUcPeriod"/>
              <a:defRPr/>
            </a:pPr>
            <a:r>
              <a:rPr lang="en-IN" sz="1600" b="1" u="sng" dirty="0">
                <a:solidFill>
                  <a:sysClr val="windowText" lastClr="000000"/>
                </a:solidFill>
              </a:rPr>
              <a:t>Vocational </a:t>
            </a:r>
            <a:r>
              <a:rPr lang="en-IN" sz="1600" b="1" u="sng" dirty="0" smtClean="0">
                <a:solidFill>
                  <a:sysClr val="windowText" lastClr="000000"/>
                </a:solidFill>
              </a:rPr>
              <a:t>Training</a:t>
            </a:r>
          </a:p>
          <a:p>
            <a:pPr marL="800100" lvl="2" indent="0" algn="just">
              <a:buNone/>
              <a:defRPr/>
            </a:pPr>
            <a:r>
              <a:rPr lang="en-IN" sz="1600" b="1" dirty="0">
                <a:solidFill>
                  <a:sysClr val="windowText" lastClr="000000"/>
                </a:solidFill>
              </a:rPr>
              <a:t>Eligibility</a:t>
            </a:r>
            <a:r>
              <a:rPr lang="en-IN" sz="1600" dirty="0">
                <a:solidFill>
                  <a:sysClr val="windowText" lastClr="000000"/>
                </a:solidFill>
              </a:rPr>
              <a:t>: In case of physical disablement due to employment injury.</a:t>
            </a:r>
          </a:p>
          <a:p>
            <a:pPr marL="800100" lvl="2" indent="0" algn="just">
              <a:buNone/>
              <a:defRPr/>
            </a:pPr>
            <a:r>
              <a:rPr lang="en-IN" sz="1600" b="1" dirty="0">
                <a:solidFill>
                  <a:sysClr val="windowText" lastClr="000000"/>
                </a:solidFill>
              </a:rPr>
              <a:t>Duration &amp; scale of benefits</a:t>
            </a:r>
            <a:r>
              <a:rPr lang="en-IN" sz="1600" dirty="0">
                <a:solidFill>
                  <a:sysClr val="windowText" lastClr="000000"/>
                </a:solidFill>
              </a:rPr>
              <a:t>: As long as vocational training lasts.</a:t>
            </a:r>
          </a:p>
          <a:p>
            <a:pPr marL="800100" lvl="2" indent="0" algn="just">
              <a:buNone/>
              <a:defRPr/>
            </a:pPr>
            <a:r>
              <a:rPr lang="en-IN" sz="1600" b="1" dirty="0">
                <a:solidFill>
                  <a:sysClr val="windowText" lastClr="000000"/>
                </a:solidFill>
              </a:rPr>
              <a:t>Rate</a:t>
            </a:r>
            <a:r>
              <a:rPr lang="en-IN" sz="1600" dirty="0">
                <a:solidFill>
                  <a:sysClr val="windowText" lastClr="000000"/>
                </a:solidFill>
              </a:rPr>
              <a:t>: Actual fee charged or `123/- a day, whichever is higher</a:t>
            </a:r>
            <a:r>
              <a:rPr lang="en-IN" sz="1600" dirty="0" smtClean="0">
                <a:solidFill>
                  <a:sysClr val="windowText" lastClr="000000"/>
                </a:solidFill>
              </a:rPr>
              <a:t>.</a:t>
            </a:r>
          </a:p>
        </p:txBody>
      </p:sp>
      <p:sp>
        <p:nvSpPr>
          <p:cNvPr id="21506" name="AutoShape 2" descr="Image result for epf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dirty="0"/>
          </a:p>
        </p:txBody>
      </p:sp>
      <p:sp>
        <p:nvSpPr>
          <p:cNvPr id="13" name="Slide Number Placeholder 12"/>
          <p:cNvSpPr>
            <a:spLocks noGrp="1"/>
          </p:cNvSpPr>
          <p:nvPr>
            <p:ph type="sldNum" sz="quarter" idx="12"/>
          </p:nvPr>
        </p:nvSpPr>
        <p:spPr/>
        <p:txBody>
          <a:bodyPr/>
          <a:lstStyle/>
          <a:p>
            <a:fld id="{C0AC23B5-EAD0-4394-A5B0-2268959D633C}" type="slidenum">
              <a:rPr lang="en-IN" smtClean="0"/>
              <a:pPr/>
              <a:t>10</a:t>
            </a:fld>
            <a:endParaRPr lang="en-IN" dirty="0"/>
          </a:p>
        </p:txBody>
      </p:sp>
    </p:spTree>
    <p:extLst>
      <p:ext uri="{BB962C8B-B14F-4D97-AF65-F5344CB8AC3E}">
        <p14:creationId xmlns:p14="http://schemas.microsoft.com/office/powerpoint/2010/main" val="4244515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83568" y="296652"/>
            <a:ext cx="6264696" cy="396044"/>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IN" sz="1800" b="1" dirty="0" smtClean="0">
              <a:solidFill>
                <a:srgbClr val="C00000"/>
              </a:solidFill>
            </a:endParaRPr>
          </a:p>
          <a:p>
            <a:pPr algn="l"/>
            <a:endParaRPr lang="en-IN" sz="1800" b="1" dirty="0" smtClean="0">
              <a:solidFill>
                <a:srgbClr val="C00000"/>
              </a:solidFill>
              <a:cs typeface="Arial" pitchFamily="34" charset="0"/>
            </a:endParaRPr>
          </a:p>
          <a:p>
            <a:pPr algn="l"/>
            <a:endParaRPr lang="en-IN" sz="1900" b="1" dirty="0">
              <a:solidFill>
                <a:srgbClr val="C00000"/>
              </a:solidFill>
              <a:cs typeface="Arial" pitchFamily="34" charset="0"/>
            </a:endParaRPr>
          </a:p>
        </p:txBody>
      </p:sp>
      <p:sp>
        <p:nvSpPr>
          <p:cNvPr id="3" name="Content Placeholder 2"/>
          <p:cNvSpPr txBox="1">
            <a:spLocks/>
          </p:cNvSpPr>
          <p:nvPr/>
        </p:nvSpPr>
        <p:spPr>
          <a:xfrm>
            <a:off x="539552" y="908720"/>
            <a:ext cx="8147248" cy="583264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1112" indent="0" algn="just">
              <a:lnSpc>
                <a:spcPct val="95000"/>
              </a:lnSpc>
              <a:buClr>
                <a:srgbClr val="000000"/>
              </a:buClr>
              <a:buSzPct val="100000"/>
              <a:buFont typeface="Arial" pitchFamily="34" charset="0"/>
              <a:buNone/>
              <a:defRPr/>
            </a:pPr>
            <a:endParaRPr lang="en-US" sz="1400" dirty="0" smtClean="0">
              <a:solidFill>
                <a:srgbClr val="0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None/>
              <a:defRPr/>
            </a:pPr>
            <a:endParaRPr lang="en-IN" sz="1400" b="1" dirty="0" smtClean="0">
              <a:solidFill>
                <a:srgbClr val="C00000"/>
              </a:solidFill>
            </a:endParaRPr>
          </a:p>
          <a:p>
            <a:pPr marL="11112" indent="0" algn="just">
              <a:lnSpc>
                <a:spcPct val="95000"/>
              </a:lnSpc>
              <a:buClr>
                <a:srgbClr val="000000"/>
              </a:buClr>
              <a:buSzPct val="100000"/>
              <a:buNone/>
              <a:defRPr/>
            </a:pPr>
            <a:endParaRPr lang="en-IN" sz="1400" b="1" dirty="0">
              <a:solidFill>
                <a:srgbClr val="C00000"/>
              </a:solidFill>
            </a:endParaRPr>
          </a:p>
          <a:p>
            <a:pPr marL="11112" indent="0" algn="ctr">
              <a:lnSpc>
                <a:spcPct val="95000"/>
              </a:lnSpc>
              <a:buClr>
                <a:srgbClr val="000000"/>
              </a:buClr>
              <a:buSzPct val="100000"/>
              <a:buNone/>
              <a:defRPr/>
            </a:pPr>
            <a:endParaRPr lang="en-US" sz="1400" b="1" i="1" dirty="0" smtClean="0">
              <a:solidFill>
                <a:srgbClr val="C00000"/>
              </a:solidFill>
            </a:endParaRPr>
          </a:p>
          <a:p>
            <a:endParaRPr lang="en-IN" dirty="0"/>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35" y="0"/>
            <a:ext cx="36036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Footer Placeholder 6"/>
          <p:cNvSpPr>
            <a:spLocks noGrp="1"/>
          </p:cNvSpPr>
          <p:nvPr>
            <p:ph type="ftr" sz="quarter" idx="11"/>
          </p:nvPr>
        </p:nvSpPr>
        <p:spPr/>
        <p:txBody>
          <a:bodyPr/>
          <a:lstStyle/>
          <a:p>
            <a:r>
              <a:rPr lang="en-IN" b="1" dirty="0" smtClean="0">
                <a:solidFill>
                  <a:srgbClr val="C00000"/>
                </a:solidFill>
              </a:rPr>
              <a:t>www.workforce.org.in  (HR Knowledge) (ESIC/2018/001)</a:t>
            </a:r>
            <a:endParaRPr lang="en-IN" b="1" dirty="0">
              <a:solidFill>
                <a:srgbClr val="C00000"/>
              </a:solidFill>
            </a:endParaRPr>
          </a:p>
        </p:txBody>
      </p:sp>
      <p:sp>
        <p:nvSpPr>
          <p:cNvPr id="8" name="TextBox 7"/>
          <p:cNvSpPr txBox="1"/>
          <p:nvPr/>
        </p:nvSpPr>
        <p:spPr>
          <a:xfrm rot="16200000">
            <a:off x="-1867562" y="4288450"/>
            <a:ext cx="4104456" cy="369332"/>
          </a:xfrm>
          <a:prstGeom prst="rect">
            <a:avLst/>
          </a:prstGeom>
          <a:noFill/>
        </p:spPr>
        <p:txBody>
          <a:bodyPr wrap="square" rtlCol="0">
            <a:spAutoFit/>
          </a:bodyPr>
          <a:lstStyle/>
          <a:p>
            <a:r>
              <a:rPr lang="en-IN" dirty="0" smtClean="0">
                <a:solidFill>
                  <a:schemeClr val="bg1"/>
                </a:solidFill>
              </a:rPr>
              <a:t>HR Solutions</a:t>
            </a:r>
            <a:endParaRPr lang="en-IN" dirty="0">
              <a:solidFill>
                <a:schemeClr val="bg1"/>
              </a:solidFill>
            </a:endParaRPr>
          </a:p>
        </p:txBody>
      </p:sp>
      <p:pic>
        <p:nvPicPr>
          <p:cNvPr id="9" name="Picture 8" descr="Logo Final.jpg"/>
          <p:cNvPicPr>
            <a:picLocks noChangeAspect="1"/>
          </p:cNvPicPr>
          <p:nvPr/>
        </p:nvPicPr>
        <p:blipFill>
          <a:blip r:embed="rId3" cstate="print"/>
          <a:stretch>
            <a:fillRect/>
          </a:stretch>
        </p:blipFill>
        <p:spPr>
          <a:xfrm>
            <a:off x="6927008" y="0"/>
            <a:ext cx="2216992" cy="1270255"/>
          </a:xfrm>
          <a:prstGeom prst="rect">
            <a:avLst/>
          </a:prstGeom>
          <a:ln>
            <a:noFill/>
          </a:ln>
          <a:effectLst>
            <a:softEdge rad="112500"/>
          </a:effectLst>
        </p:spPr>
      </p:pic>
      <p:sp>
        <p:nvSpPr>
          <p:cNvPr id="12" name="Content Placeholder 2"/>
          <p:cNvSpPr txBox="1">
            <a:spLocks/>
          </p:cNvSpPr>
          <p:nvPr/>
        </p:nvSpPr>
        <p:spPr>
          <a:xfrm>
            <a:off x="683568" y="980728"/>
            <a:ext cx="8003232" cy="5184577"/>
          </a:xfrm>
          <a:prstGeom prst="rect">
            <a:avLst/>
          </a:prstGeom>
          <a:solidFill>
            <a:schemeClr val="bg1"/>
          </a:solidFill>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a:buNone/>
              <a:defRPr/>
            </a:pPr>
            <a:r>
              <a:rPr lang="en-IN" sz="1600" b="1" dirty="0" smtClean="0">
                <a:solidFill>
                  <a:sysClr val="windowText" lastClr="000000"/>
                </a:solidFill>
              </a:rPr>
              <a:t>D.    </a:t>
            </a:r>
            <a:r>
              <a:rPr lang="en-IN" sz="1600" b="1" u="sng" dirty="0" smtClean="0"/>
              <a:t>Physical Rehabilitation</a:t>
            </a:r>
            <a:endParaRPr lang="en-IN" sz="1600" b="1" u="sng" dirty="0" smtClean="0">
              <a:solidFill>
                <a:sysClr val="windowText" lastClr="000000"/>
              </a:solidFill>
            </a:endParaRPr>
          </a:p>
          <a:p>
            <a:pPr marL="800100" lvl="2" indent="0" algn="just">
              <a:buNone/>
              <a:defRPr/>
            </a:pPr>
            <a:r>
              <a:rPr lang="en-IN" sz="1600" b="1" dirty="0">
                <a:solidFill>
                  <a:sysClr val="windowText" lastClr="000000"/>
                </a:solidFill>
              </a:rPr>
              <a:t>Eligibility</a:t>
            </a:r>
            <a:r>
              <a:rPr lang="en-IN" sz="1600" dirty="0">
                <a:solidFill>
                  <a:sysClr val="windowText" lastClr="000000"/>
                </a:solidFill>
              </a:rPr>
              <a:t>: In case of physical disablement due to employment injury.</a:t>
            </a:r>
          </a:p>
          <a:p>
            <a:pPr marL="800100" lvl="2" indent="0" algn="just">
              <a:buNone/>
              <a:defRPr/>
            </a:pPr>
            <a:r>
              <a:rPr lang="en-IN" sz="1600" b="1" dirty="0">
                <a:solidFill>
                  <a:sysClr val="windowText" lastClr="000000"/>
                </a:solidFill>
              </a:rPr>
              <a:t>Duration &amp; scale of benefits</a:t>
            </a:r>
            <a:r>
              <a:rPr lang="en-IN" sz="1600" dirty="0">
                <a:solidFill>
                  <a:sysClr val="windowText" lastClr="000000"/>
                </a:solidFill>
              </a:rPr>
              <a:t>: As long as a person is admitted in an artificial limb centre.</a:t>
            </a:r>
          </a:p>
          <a:p>
            <a:pPr marL="800100" lvl="2" indent="0" algn="just">
              <a:buNone/>
              <a:defRPr/>
            </a:pPr>
            <a:r>
              <a:rPr lang="en-IN" sz="1600" b="1" dirty="0">
                <a:solidFill>
                  <a:sysClr val="windowText" lastClr="000000"/>
                </a:solidFill>
              </a:rPr>
              <a:t>Rate</a:t>
            </a:r>
            <a:r>
              <a:rPr lang="en-IN" sz="1600" dirty="0">
                <a:solidFill>
                  <a:sysClr val="windowText" lastClr="000000"/>
                </a:solidFill>
              </a:rPr>
              <a:t>: 100% of the average daily wages</a:t>
            </a:r>
            <a:r>
              <a:rPr lang="en-IN" sz="1600" dirty="0" smtClean="0">
                <a:solidFill>
                  <a:sysClr val="windowText" lastClr="000000"/>
                </a:solidFill>
              </a:rPr>
              <a:t>.</a:t>
            </a:r>
          </a:p>
          <a:p>
            <a:pPr marL="800100" lvl="2" indent="0" algn="just">
              <a:buNone/>
              <a:defRPr/>
            </a:pPr>
            <a:endParaRPr lang="en-IN" sz="1600" dirty="0" smtClean="0">
              <a:solidFill>
                <a:sysClr val="windowText" lastClr="000000"/>
              </a:solidFill>
            </a:endParaRPr>
          </a:p>
          <a:p>
            <a:pPr marL="0" indent="0" algn="just">
              <a:buNone/>
              <a:defRPr/>
            </a:pPr>
            <a:r>
              <a:rPr lang="en-IN" sz="1600" b="1" dirty="0" smtClean="0">
                <a:solidFill>
                  <a:sysClr val="windowText" lastClr="000000"/>
                </a:solidFill>
              </a:rPr>
              <a:t>E</a:t>
            </a:r>
            <a:r>
              <a:rPr lang="en-IN" sz="1600" b="1" dirty="0">
                <a:solidFill>
                  <a:sysClr val="windowText" lastClr="000000"/>
                </a:solidFill>
              </a:rPr>
              <a:t>.    </a:t>
            </a:r>
            <a:r>
              <a:rPr lang="en-IN" sz="1600" b="1" u="sng" dirty="0" smtClean="0">
                <a:solidFill>
                  <a:sysClr val="windowText" lastClr="000000"/>
                </a:solidFill>
              </a:rPr>
              <a:t>Unemployment </a:t>
            </a:r>
            <a:r>
              <a:rPr lang="en-IN" sz="1600" b="1" u="sng" dirty="0">
                <a:solidFill>
                  <a:sysClr val="windowText" lastClr="000000"/>
                </a:solidFill>
              </a:rPr>
              <a:t>Allowance - Rajiv Gandhi Shramik Kalyan </a:t>
            </a:r>
            <a:r>
              <a:rPr lang="en-IN" sz="1600" b="1" u="sng" dirty="0" smtClean="0">
                <a:solidFill>
                  <a:sysClr val="windowText" lastClr="000000"/>
                </a:solidFill>
              </a:rPr>
              <a:t>Yojna </a:t>
            </a:r>
            <a:r>
              <a:rPr lang="en-IN" sz="1600" b="1" u="sng" dirty="0">
                <a:solidFill>
                  <a:sysClr val="windowText" lastClr="000000"/>
                </a:solidFill>
              </a:rPr>
              <a:t>(RGSKY</a:t>
            </a:r>
            <a:r>
              <a:rPr lang="en-IN" sz="1600" b="1" u="sng" dirty="0" smtClean="0">
                <a:solidFill>
                  <a:sysClr val="windowText" lastClr="000000"/>
                </a:solidFill>
              </a:rPr>
              <a:t>)</a:t>
            </a:r>
          </a:p>
          <a:p>
            <a:pPr marL="800100" lvl="2" indent="0" algn="just">
              <a:buNone/>
              <a:defRPr/>
            </a:pPr>
            <a:r>
              <a:rPr lang="en-IN" sz="1600" b="1" dirty="0">
                <a:solidFill>
                  <a:sysClr val="windowText" lastClr="000000"/>
                </a:solidFill>
              </a:rPr>
              <a:t>Eligibility</a:t>
            </a:r>
            <a:r>
              <a:rPr lang="en-IN" sz="1600" dirty="0">
                <a:solidFill>
                  <a:sysClr val="windowText" lastClr="000000"/>
                </a:solidFill>
              </a:rPr>
              <a:t>: In case of involuntarily loss of employment due to closure of factory, </a:t>
            </a:r>
            <a:r>
              <a:rPr lang="en-IN" sz="1600" dirty="0" smtClean="0">
                <a:solidFill>
                  <a:sysClr val="windowText" lastClr="000000"/>
                </a:solidFill>
              </a:rPr>
              <a:t>retrenchment or </a:t>
            </a:r>
            <a:r>
              <a:rPr lang="en-IN" sz="1600" dirty="0">
                <a:solidFill>
                  <a:sysClr val="windowText" lastClr="000000"/>
                </a:solidFill>
              </a:rPr>
              <a:t>permanent invalidity due to non-employment injury and the contribution in respect of </a:t>
            </a:r>
            <a:r>
              <a:rPr lang="en-IN" sz="1600" dirty="0" smtClean="0">
                <a:solidFill>
                  <a:sysClr val="windowText" lastClr="000000"/>
                </a:solidFill>
              </a:rPr>
              <a:t>him have </a:t>
            </a:r>
            <a:r>
              <a:rPr lang="en-IN" sz="1600" dirty="0">
                <a:solidFill>
                  <a:sysClr val="windowText" lastClr="000000"/>
                </a:solidFill>
              </a:rPr>
              <a:t>been paid/payable for a minimum of three years prior to the loss of employment.</a:t>
            </a:r>
          </a:p>
          <a:p>
            <a:pPr marL="800100" lvl="2" indent="0" algn="just">
              <a:buNone/>
              <a:defRPr/>
            </a:pPr>
            <a:r>
              <a:rPr lang="en-IN" sz="1600" b="1" dirty="0">
                <a:solidFill>
                  <a:sysClr val="windowText" lastClr="000000"/>
                </a:solidFill>
              </a:rPr>
              <a:t>Duration &amp; scale of benefits</a:t>
            </a:r>
            <a:r>
              <a:rPr lang="en-IN" sz="1600" dirty="0">
                <a:solidFill>
                  <a:sysClr val="windowText" lastClr="000000"/>
                </a:solidFill>
              </a:rPr>
              <a:t>: Maximum twelve months during life time.</a:t>
            </a:r>
          </a:p>
          <a:p>
            <a:pPr marL="800100" lvl="2" indent="0" algn="just">
              <a:buNone/>
              <a:defRPr/>
            </a:pPr>
            <a:r>
              <a:rPr lang="en-IN" sz="1600" b="1" dirty="0">
                <a:solidFill>
                  <a:sysClr val="windowText" lastClr="000000"/>
                </a:solidFill>
              </a:rPr>
              <a:t>Rate</a:t>
            </a:r>
            <a:r>
              <a:rPr lang="en-IN" sz="1600" dirty="0">
                <a:solidFill>
                  <a:sysClr val="windowText" lastClr="000000"/>
                </a:solidFill>
              </a:rPr>
              <a:t>: 50% of the average daily wages</a:t>
            </a:r>
            <a:r>
              <a:rPr lang="en-IN" sz="1600" dirty="0" smtClean="0">
                <a:solidFill>
                  <a:sysClr val="windowText" lastClr="000000"/>
                </a:solidFill>
              </a:rPr>
              <a:t>.</a:t>
            </a:r>
          </a:p>
          <a:p>
            <a:pPr marL="800100" lvl="2" indent="0" algn="just">
              <a:buNone/>
              <a:defRPr/>
            </a:pPr>
            <a:endParaRPr lang="en-IN" sz="1600" dirty="0" smtClean="0">
              <a:solidFill>
                <a:sysClr val="windowText" lastClr="000000"/>
              </a:solidFill>
            </a:endParaRPr>
          </a:p>
          <a:p>
            <a:pPr marL="0" indent="0" algn="just">
              <a:buNone/>
              <a:defRPr/>
            </a:pPr>
            <a:r>
              <a:rPr lang="en-IN" sz="1600" b="1" dirty="0" smtClean="0">
                <a:solidFill>
                  <a:sysClr val="windowText" lastClr="000000"/>
                </a:solidFill>
              </a:rPr>
              <a:t>F</a:t>
            </a:r>
            <a:r>
              <a:rPr lang="en-IN" sz="1600" b="1" dirty="0">
                <a:solidFill>
                  <a:sysClr val="windowText" lastClr="000000"/>
                </a:solidFill>
              </a:rPr>
              <a:t>.    </a:t>
            </a:r>
            <a:r>
              <a:rPr lang="en-IN" sz="1600" b="1" u="sng" dirty="0" smtClean="0">
                <a:solidFill>
                  <a:sysClr val="windowText" lastClr="000000"/>
                </a:solidFill>
              </a:rPr>
              <a:t>Skill </a:t>
            </a:r>
            <a:r>
              <a:rPr lang="en-IN" sz="1600" b="1" u="sng" dirty="0">
                <a:solidFill>
                  <a:sysClr val="windowText" lastClr="000000"/>
                </a:solidFill>
              </a:rPr>
              <a:t>Up gradation Training under </a:t>
            </a:r>
            <a:r>
              <a:rPr lang="en-IN" sz="1600" b="1" u="sng" dirty="0" smtClean="0">
                <a:solidFill>
                  <a:sysClr val="windowText" lastClr="000000"/>
                </a:solidFill>
              </a:rPr>
              <a:t>RGSKY</a:t>
            </a:r>
          </a:p>
          <a:p>
            <a:pPr marL="800100" lvl="2" indent="0" algn="just">
              <a:buNone/>
              <a:defRPr/>
            </a:pPr>
            <a:r>
              <a:rPr lang="en-IN" sz="1600" b="1" dirty="0">
                <a:solidFill>
                  <a:sysClr val="windowText" lastClr="000000"/>
                </a:solidFill>
              </a:rPr>
              <a:t>Eligibility</a:t>
            </a:r>
            <a:r>
              <a:rPr lang="en-IN" sz="1600" dirty="0">
                <a:solidFill>
                  <a:sysClr val="windowText" lastClr="000000"/>
                </a:solidFill>
              </a:rPr>
              <a:t>: In case of involuntarily loss of employment due to closure of factory, retrenchment </a:t>
            </a:r>
            <a:r>
              <a:rPr lang="en-IN" sz="1600" dirty="0" smtClean="0">
                <a:solidFill>
                  <a:sysClr val="windowText" lastClr="000000"/>
                </a:solidFill>
              </a:rPr>
              <a:t>or permanent </a:t>
            </a:r>
            <a:r>
              <a:rPr lang="en-IN" sz="1600" dirty="0">
                <a:solidFill>
                  <a:sysClr val="windowText" lastClr="000000"/>
                </a:solidFill>
              </a:rPr>
              <a:t>invalidity due to non-employment injury and the contribution in respect of </a:t>
            </a:r>
            <a:r>
              <a:rPr lang="en-IN" sz="1600" dirty="0" smtClean="0">
                <a:solidFill>
                  <a:sysClr val="windowText" lastClr="000000"/>
                </a:solidFill>
              </a:rPr>
              <a:t>him have </a:t>
            </a:r>
            <a:r>
              <a:rPr lang="en-IN" sz="1600" dirty="0">
                <a:solidFill>
                  <a:sysClr val="windowText" lastClr="000000"/>
                </a:solidFill>
              </a:rPr>
              <a:t>been paid/ payable for a minimum of three years prior to the loss of employment.</a:t>
            </a:r>
          </a:p>
          <a:p>
            <a:pPr marL="800100" lvl="2" indent="0" algn="just">
              <a:buNone/>
              <a:defRPr/>
            </a:pPr>
            <a:r>
              <a:rPr lang="en-IN" sz="1600" b="1" dirty="0">
                <a:solidFill>
                  <a:sysClr val="windowText" lastClr="000000"/>
                </a:solidFill>
              </a:rPr>
              <a:t>Duration &amp; scale of benefits</a:t>
            </a:r>
            <a:r>
              <a:rPr lang="en-IN" sz="1600" dirty="0">
                <a:solidFill>
                  <a:sysClr val="windowText" lastClr="000000"/>
                </a:solidFill>
              </a:rPr>
              <a:t>: For a duration of maximum 6 months</a:t>
            </a:r>
            <a:r>
              <a:rPr lang="en-IN" sz="1600" dirty="0" smtClean="0">
                <a:solidFill>
                  <a:sysClr val="windowText" lastClr="000000"/>
                </a:solidFill>
              </a:rPr>
              <a:t>.</a:t>
            </a:r>
          </a:p>
        </p:txBody>
      </p:sp>
      <p:sp>
        <p:nvSpPr>
          <p:cNvPr id="21506" name="AutoShape 2" descr="Image result for epf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dirty="0"/>
          </a:p>
        </p:txBody>
      </p:sp>
      <p:sp>
        <p:nvSpPr>
          <p:cNvPr id="13" name="Slide Number Placeholder 12"/>
          <p:cNvSpPr>
            <a:spLocks noGrp="1"/>
          </p:cNvSpPr>
          <p:nvPr>
            <p:ph type="sldNum" sz="quarter" idx="12"/>
          </p:nvPr>
        </p:nvSpPr>
        <p:spPr/>
        <p:txBody>
          <a:bodyPr/>
          <a:lstStyle/>
          <a:p>
            <a:fld id="{C0AC23B5-EAD0-4394-A5B0-2268959D633C}" type="slidenum">
              <a:rPr lang="en-IN" smtClean="0"/>
              <a:pPr/>
              <a:t>11</a:t>
            </a:fld>
            <a:endParaRPr lang="en-IN" dirty="0"/>
          </a:p>
        </p:txBody>
      </p:sp>
    </p:spTree>
    <p:extLst>
      <p:ext uri="{BB962C8B-B14F-4D97-AF65-F5344CB8AC3E}">
        <p14:creationId xmlns:p14="http://schemas.microsoft.com/office/powerpoint/2010/main" val="31218381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74638"/>
            <a:ext cx="4032448" cy="418058"/>
          </a:xfrm>
        </p:spPr>
        <p:txBody>
          <a:bodyPr/>
          <a:lstStyle/>
          <a:p>
            <a:pPr algn="l"/>
            <a:r>
              <a:rPr lang="en-IN" sz="1800" b="1" dirty="0">
                <a:solidFill>
                  <a:srgbClr val="C00000"/>
                </a:solidFill>
                <a:cs typeface="Arial" pitchFamily="34" charset="0"/>
              </a:rPr>
              <a:t>Workforce Consulting – </a:t>
            </a:r>
            <a:r>
              <a:rPr lang="en-IN" sz="1800" b="1" dirty="0" smtClean="0">
                <a:solidFill>
                  <a:srgbClr val="C00000"/>
                </a:solidFill>
                <a:cs typeface="Arial" pitchFamily="34" charset="0"/>
              </a:rPr>
              <a:t>Our Services</a:t>
            </a:r>
            <a:endParaRPr lang="en-IN" b="1" dirty="0">
              <a:solidFill>
                <a:srgbClr val="C00000"/>
              </a:solidFill>
            </a:endParaRPr>
          </a:p>
        </p:txBody>
      </p:sp>
      <p:sp>
        <p:nvSpPr>
          <p:cNvPr id="3" name="Content Placeholder 2"/>
          <p:cNvSpPr>
            <a:spLocks noGrp="1"/>
          </p:cNvSpPr>
          <p:nvPr>
            <p:ph idx="1"/>
          </p:nvPr>
        </p:nvSpPr>
        <p:spPr>
          <a:xfrm>
            <a:off x="611560" y="1268760"/>
            <a:ext cx="8147248" cy="5040560"/>
          </a:xfrm>
        </p:spPr>
        <p:txBody>
          <a:bodyPr>
            <a:normAutofit/>
          </a:bodyPr>
          <a:lstStyle/>
          <a:p>
            <a:pPr marL="0" indent="0">
              <a:buNone/>
            </a:pPr>
            <a:r>
              <a:rPr lang="en-IN" sz="1400" dirty="0" smtClean="0"/>
              <a:t>With a formidable reputation in Indian Labour Law Compliances and comprehensive Payroll Process Outsourcing, Workforce Consulting offers a range of consulting services to an extensive national client base.</a:t>
            </a:r>
          </a:p>
          <a:p>
            <a:pPr marL="0" indent="0">
              <a:buNone/>
            </a:pPr>
            <a:endParaRPr lang="en-IN" sz="1400" dirty="0"/>
          </a:p>
          <a:p>
            <a:pPr marL="0" indent="0">
              <a:buNone/>
            </a:pPr>
            <a:r>
              <a:rPr lang="en-IN" sz="1800" b="1" dirty="0" smtClean="0"/>
              <a:t>Think Compliance, Think Workforce!</a:t>
            </a:r>
            <a:endParaRPr lang="en-IN" sz="1400" b="1" dirty="0"/>
          </a:p>
          <a:p>
            <a:pPr marL="0" indent="0">
              <a:buNone/>
            </a:pPr>
            <a:endParaRPr lang="en-IN" sz="1400" b="1" dirty="0" smtClean="0"/>
          </a:p>
          <a:p>
            <a:pPr marL="0" indent="0">
              <a:buNone/>
            </a:pPr>
            <a:endParaRPr lang="en-IN" sz="1400" b="1" dirty="0"/>
          </a:p>
          <a:p>
            <a:pPr marL="0" indent="0">
              <a:buNone/>
            </a:pPr>
            <a:endParaRPr lang="en-IN" sz="1400" b="1" dirty="0" smtClean="0"/>
          </a:p>
          <a:p>
            <a:pPr marL="0" indent="0">
              <a:buNone/>
            </a:pPr>
            <a:endParaRPr lang="en-IN" sz="1400" b="1" dirty="0"/>
          </a:p>
          <a:p>
            <a:pPr marL="0" indent="0">
              <a:buNone/>
            </a:pPr>
            <a:endParaRPr lang="en-IN" sz="1400" b="1" dirty="0" smtClean="0"/>
          </a:p>
          <a:p>
            <a:pPr marL="0" indent="0">
              <a:buNone/>
            </a:pPr>
            <a:endParaRPr lang="en-IN" sz="1400" b="1" dirty="0"/>
          </a:p>
          <a:p>
            <a:pPr marL="0" indent="0" algn="ctr">
              <a:buNone/>
            </a:pPr>
            <a:endParaRPr lang="en-IN" sz="1400" b="1" dirty="0" smtClean="0">
              <a:solidFill>
                <a:srgbClr val="C00000"/>
              </a:solidFill>
            </a:endParaRPr>
          </a:p>
          <a:p>
            <a:pPr marL="0" indent="0">
              <a:buNone/>
            </a:pPr>
            <a:endParaRPr lang="en-IN" sz="1400" b="1" dirty="0" smtClean="0"/>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35" y="0"/>
            <a:ext cx="36036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9" name="Content Placeholder 6"/>
          <p:cNvGraphicFramePr>
            <a:graphicFrameLocks/>
          </p:cNvGraphicFramePr>
          <p:nvPr>
            <p:extLst>
              <p:ext uri="{D42A27DB-BD31-4B8C-83A1-F6EECF244321}">
                <p14:modId xmlns:p14="http://schemas.microsoft.com/office/powerpoint/2010/main" val="2828845368"/>
              </p:ext>
            </p:extLst>
          </p:nvPr>
        </p:nvGraphicFramePr>
        <p:xfrm>
          <a:off x="1259632" y="2348880"/>
          <a:ext cx="6779096" cy="33123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Footer Placeholder 5"/>
          <p:cNvSpPr>
            <a:spLocks noGrp="1"/>
          </p:cNvSpPr>
          <p:nvPr>
            <p:ph type="ftr" sz="quarter" idx="11"/>
          </p:nvPr>
        </p:nvSpPr>
        <p:spPr/>
        <p:txBody>
          <a:bodyPr/>
          <a:lstStyle/>
          <a:p>
            <a:r>
              <a:rPr lang="en-IN" b="1" dirty="0" smtClean="0">
                <a:solidFill>
                  <a:srgbClr val="C00000"/>
                </a:solidFill>
              </a:rPr>
              <a:t>www.workforce.org.in  (HR Knowledge) (ESIC/2018/001)</a:t>
            </a:r>
            <a:endParaRPr lang="en-IN" b="1" dirty="0">
              <a:solidFill>
                <a:srgbClr val="C00000"/>
              </a:solidFill>
            </a:endParaRPr>
          </a:p>
        </p:txBody>
      </p:sp>
      <p:sp>
        <p:nvSpPr>
          <p:cNvPr id="10" name="TextBox 9"/>
          <p:cNvSpPr txBox="1"/>
          <p:nvPr/>
        </p:nvSpPr>
        <p:spPr>
          <a:xfrm rot="16200000">
            <a:off x="-1867562" y="4288450"/>
            <a:ext cx="4104456" cy="369332"/>
          </a:xfrm>
          <a:prstGeom prst="rect">
            <a:avLst/>
          </a:prstGeom>
          <a:noFill/>
        </p:spPr>
        <p:txBody>
          <a:bodyPr wrap="square" rtlCol="0">
            <a:spAutoFit/>
          </a:bodyPr>
          <a:lstStyle/>
          <a:p>
            <a:r>
              <a:rPr lang="en-IN" dirty="0" smtClean="0">
                <a:solidFill>
                  <a:schemeClr val="bg1"/>
                </a:solidFill>
              </a:rPr>
              <a:t>HR Solutions</a:t>
            </a:r>
            <a:endParaRPr lang="en-IN" dirty="0">
              <a:solidFill>
                <a:schemeClr val="bg1"/>
              </a:solidFill>
            </a:endParaRPr>
          </a:p>
        </p:txBody>
      </p:sp>
      <p:pic>
        <p:nvPicPr>
          <p:cNvPr id="11" name="Picture 10" descr="Logo Final.jpg"/>
          <p:cNvPicPr>
            <a:picLocks noChangeAspect="1"/>
          </p:cNvPicPr>
          <p:nvPr/>
        </p:nvPicPr>
        <p:blipFill>
          <a:blip r:embed="rId8" cstate="print"/>
          <a:stretch>
            <a:fillRect/>
          </a:stretch>
        </p:blipFill>
        <p:spPr>
          <a:xfrm>
            <a:off x="6927008" y="0"/>
            <a:ext cx="2216992" cy="1270255"/>
          </a:xfrm>
          <a:prstGeom prst="rect">
            <a:avLst/>
          </a:prstGeom>
          <a:ln>
            <a:noFill/>
          </a:ln>
          <a:effectLst>
            <a:softEdge rad="112500"/>
          </a:effectLst>
        </p:spPr>
      </p:pic>
      <p:sp>
        <p:nvSpPr>
          <p:cNvPr id="13" name="Slide Number Placeholder 12"/>
          <p:cNvSpPr>
            <a:spLocks noGrp="1"/>
          </p:cNvSpPr>
          <p:nvPr>
            <p:ph type="sldNum" sz="quarter" idx="12"/>
          </p:nvPr>
        </p:nvSpPr>
        <p:spPr/>
        <p:txBody>
          <a:bodyPr/>
          <a:lstStyle/>
          <a:p>
            <a:fld id="{C0AC23B5-EAD0-4394-A5B0-2268959D633C}" type="slidenum">
              <a:rPr lang="en-IN" smtClean="0"/>
              <a:pPr/>
              <a:t>12</a:t>
            </a:fld>
            <a:endParaRPr lang="en-IN" dirty="0"/>
          </a:p>
        </p:txBody>
      </p:sp>
    </p:spTree>
    <p:extLst>
      <p:ext uri="{BB962C8B-B14F-4D97-AF65-F5344CB8AC3E}">
        <p14:creationId xmlns:p14="http://schemas.microsoft.com/office/powerpoint/2010/main" val="1883707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539552" y="274638"/>
            <a:ext cx="3672408" cy="418058"/>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en-IN" sz="1800" b="1" dirty="0" smtClean="0">
                <a:solidFill>
                  <a:srgbClr val="C00000"/>
                </a:solidFill>
                <a:cs typeface="Arial" pitchFamily="34" charset="0"/>
              </a:rPr>
              <a:t>Workforce Consulting</a:t>
            </a:r>
            <a:r>
              <a:rPr lang="en-IN" sz="1800" b="1" dirty="0" smtClean="0">
                <a:cs typeface="Arial" pitchFamily="34" charset="0"/>
              </a:rPr>
              <a:t> </a:t>
            </a:r>
            <a:r>
              <a:rPr lang="en-IN" sz="1800" b="1" dirty="0" smtClean="0">
                <a:solidFill>
                  <a:srgbClr val="C00000"/>
                </a:solidFill>
                <a:cs typeface="Arial" pitchFamily="34" charset="0"/>
              </a:rPr>
              <a:t>– Contact Us </a:t>
            </a:r>
          </a:p>
          <a:p>
            <a:pPr algn="l"/>
            <a:r>
              <a:rPr lang="en-IN" sz="1800" dirty="0" smtClean="0">
                <a:solidFill>
                  <a:srgbClr val="C00000"/>
                </a:solidFill>
                <a:latin typeface="Arial" pitchFamily="34" charset="0"/>
                <a:cs typeface="Arial" pitchFamily="34" charset="0"/>
              </a:rPr>
              <a:t>   </a:t>
            </a:r>
          </a:p>
          <a:p>
            <a:pPr algn="l"/>
            <a:endParaRPr lang="en-IN" sz="1800" b="1" dirty="0" smtClean="0">
              <a:solidFill>
                <a:srgbClr val="C00000"/>
              </a:solidFill>
            </a:endParaRPr>
          </a:p>
          <a:p>
            <a:pPr algn="l"/>
            <a:r>
              <a:rPr lang="en-IN" sz="1800" dirty="0" smtClean="0">
                <a:solidFill>
                  <a:prstClr val="black"/>
                </a:solidFill>
                <a:latin typeface="Arial" pitchFamily="34" charset="0"/>
                <a:cs typeface="Arial" pitchFamily="34" charset="0"/>
              </a:rPr>
              <a:t>  </a:t>
            </a:r>
            <a:endParaRPr lang="en-IN" dirty="0"/>
          </a:p>
        </p:txBody>
      </p:sp>
      <p:sp>
        <p:nvSpPr>
          <p:cNvPr id="3" name="Content Placeholder 2"/>
          <p:cNvSpPr txBox="1">
            <a:spLocks/>
          </p:cNvSpPr>
          <p:nvPr/>
        </p:nvSpPr>
        <p:spPr>
          <a:xfrm>
            <a:off x="539552" y="692696"/>
            <a:ext cx="8147248" cy="6048672"/>
          </a:xfrm>
          <a:prstGeom prst="rect">
            <a:avLst/>
          </a:prstGeom>
        </p:spPr>
        <p:txBody>
          <a:bodyPr>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endParaRPr lang="en-IN" sz="7200" b="1" dirty="0" smtClean="0"/>
          </a:p>
          <a:p>
            <a:pPr marL="0" indent="0" algn="ctr">
              <a:buNone/>
            </a:pPr>
            <a:r>
              <a:rPr lang="en-IN" sz="3900" b="1" dirty="0" smtClean="0"/>
              <a:t>Think Compliance, Think Workforce!</a:t>
            </a:r>
          </a:p>
          <a:p>
            <a:pPr marL="0" indent="0" algn="ctr">
              <a:buNone/>
            </a:pPr>
            <a:r>
              <a:rPr lang="en-US" sz="2000" b="1" i="1" dirty="0" smtClean="0">
                <a:solidFill>
                  <a:srgbClr val="C00000"/>
                </a:solidFill>
              </a:rPr>
              <a:t>Empowered by  Clients Satisfaction…</a:t>
            </a:r>
            <a:endParaRPr lang="en-IN" sz="2000" b="1" dirty="0" smtClean="0"/>
          </a:p>
          <a:p>
            <a:pPr marL="0" indent="0">
              <a:buNone/>
            </a:pPr>
            <a:endParaRPr lang="en-IN" sz="1600" dirty="0" smtClean="0">
              <a:solidFill>
                <a:srgbClr val="C00000"/>
              </a:solidFill>
            </a:endParaRPr>
          </a:p>
          <a:p>
            <a:pPr marL="0" indent="0">
              <a:buNone/>
            </a:pPr>
            <a:endParaRPr lang="en-IN" sz="1600" dirty="0">
              <a:solidFill>
                <a:srgbClr val="C00000"/>
              </a:solidFill>
            </a:endParaRPr>
          </a:p>
          <a:p>
            <a:pPr marL="0" indent="0">
              <a:buNone/>
            </a:pPr>
            <a:endParaRPr lang="en-IN" sz="1600" dirty="0" smtClean="0">
              <a:solidFill>
                <a:srgbClr val="C00000"/>
              </a:solidFill>
            </a:endParaRPr>
          </a:p>
          <a:p>
            <a:pPr marL="0" indent="0">
              <a:buNone/>
            </a:pPr>
            <a:endParaRPr lang="en-IN" sz="1600" dirty="0" smtClean="0">
              <a:solidFill>
                <a:srgbClr val="C00000"/>
              </a:solidFill>
            </a:endParaRPr>
          </a:p>
          <a:p>
            <a:pPr marL="400050" lvl="1" indent="0">
              <a:buNone/>
            </a:pPr>
            <a:r>
              <a:rPr lang="en-IN" sz="1600" b="1" dirty="0" smtClean="0">
                <a:solidFill>
                  <a:srgbClr val="C00000"/>
                </a:solidFill>
              </a:rPr>
              <a:t>Workforce Consulting  </a:t>
            </a:r>
            <a:r>
              <a:rPr lang="en-IN" sz="1600" b="1" dirty="0" smtClean="0"/>
              <a:t>      </a:t>
            </a:r>
            <a:r>
              <a:rPr lang="en-IN" sz="1600" dirty="0" smtClean="0"/>
              <a:t>                 </a:t>
            </a:r>
            <a:br>
              <a:rPr lang="en-IN" sz="1600" dirty="0" smtClean="0"/>
            </a:br>
            <a:r>
              <a:rPr lang="en-IN" sz="1600" dirty="0" smtClean="0"/>
              <a:t>307, Puja House</a:t>
            </a:r>
          </a:p>
          <a:p>
            <a:pPr marL="400050" lvl="1" indent="0">
              <a:buNone/>
            </a:pPr>
            <a:r>
              <a:rPr lang="en-IN" sz="1600" dirty="0" smtClean="0"/>
              <a:t>Karampura Commercial Complex</a:t>
            </a:r>
          </a:p>
          <a:p>
            <a:pPr marL="400050" lvl="1" indent="0">
              <a:buNone/>
            </a:pPr>
            <a:r>
              <a:rPr lang="en-IN" sz="1600" dirty="0" smtClean="0"/>
              <a:t>Shivaji Marg, New Delhi 110015 (INDIA)</a:t>
            </a:r>
          </a:p>
          <a:p>
            <a:pPr marL="400050" lvl="1" indent="0">
              <a:buNone/>
            </a:pPr>
            <a:r>
              <a:rPr lang="fr-FR" sz="1600" dirty="0" smtClean="0"/>
              <a:t/>
            </a:r>
            <a:br>
              <a:rPr lang="fr-FR" sz="1600" dirty="0" smtClean="0"/>
            </a:br>
            <a:r>
              <a:rPr lang="fr-FR" sz="1600" dirty="0" smtClean="0"/>
              <a:t>Web site:	</a:t>
            </a:r>
            <a:r>
              <a:rPr lang="fr-FR" sz="1600" dirty="0" smtClean="0">
                <a:hlinkClick r:id="rId2"/>
              </a:rPr>
              <a:t>www.wokforce.org.in</a:t>
            </a:r>
            <a:endParaRPr lang="fr-FR" sz="1600" dirty="0"/>
          </a:p>
          <a:p>
            <a:pPr marL="400050" lvl="1" indent="0">
              <a:buNone/>
            </a:pPr>
            <a:r>
              <a:rPr lang="fr-FR" sz="1600" dirty="0" smtClean="0"/>
              <a:t>Email	:</a:t>
            </a:r>
            <a:r>
              <a:rPr lang="fr-FR" sz="1600" dirty="0"/>
              <a:t>	</a:t>
            </a:r>
            <a:r>
              <a:rPr lang="fr-FR" sz="1600" dirty="0" smtClean="0"/>
              <a:t>info@workforce.org.in</a:t>
            </a:r>
          </a:p>
          <a:p>
            <a:pPr marL="400050" lvl="1" indent="0">
              <a:buNone/>
            </a:pPr>
            <a:r>
              <a:rPr lang="fr-FR" sz="1600" dirty="0"/>
              <a:t>	</a:t>
            </a:r>
            <a:r>
              <a:rPr lang="fr-FR" sz="1600" dirty="0" smtClean="0"/>
              <a:t>  	helpdesk@workforce.org.in</a:t>
            </a:r>
          </a:p>
          <a:p>
            <a:pPr marL="400050" lvl="1" indent="0">
              <a:buNone/>
            </a:pPr>
            <a:r>
              <a:rPr lang="fr-FR" sz="1600" dirty="0" smtClean="0"/>
              <a:t>Land line: 	+91-11-40115995</a:t>
            </a:r>
            <a:br>
              <a:rPr lang="fr-FR" sz="1600" dirty="0" smtClean="0"/>
            </a:br>
            <a:r>
              <a:rPr lang="fr-FR" sz="1600" dirty="0" smtClean="0"/>
              <a:t>Mobile:    	+91-8860 3939 60</a:t>
            </a:r>
          </a:p>
          <a:p>
            <a:pPr marL="400050" lvl="1" indent="0">
              <a:buNone/>
            </a:pPr>
            <a:endParaRPr lang="fr-FR" sz="5600" dirty="0"/>
          </a:p>
          <a:p>
            <a:pPr marL="400050" lvl="1" indent="0">
              <a:buNone/>
            </a:pPr>
            <a:endParaRPr lang="fr-FR" sz="5600" dirty="0" smtClean="0"/>
          </a:p>
          <a:p>
            <a:pPr marL="0" indent="0" algn="ctr">
              <a:buNone/>
            </a:pPr>
            <a:endParaRPr lang="en-IN" sz="4300" b="1" dirty="0">
              <a:solidFill>
                <a:srgbClr val="C00000"/>
              </a:solidFill>
            </a:endParaRPr>
          </a:p>
          <a:p>
            <a:pPr marL="0" indent="0" algn="ctr">
              <a:buNone/>
            </a:pPr>
            <a:endParaRPr lang="en-IN" sz="4300" b="1" dirty="0" smtClean="0">
              <a:solidFill>
                <a:srgbClr val="C00000"/>
              </a:solidFill>
            </a:endParaRPr>
          </a:p>
          <a:p>
            <a:pPr marL="0" indent="0" algn="ctr">
              <a:buNone/>
            </a:pPr>
            <a:endParaRPr lang="en-IN" sz="4300" b="1" dirty="0">
              <a:solidFill>
                <a:srgbClr val="C00000"/>
              </a:solidFill>
            </a:endParaRPr>
          </a:p>
          <a:p>
            <a:pPr marL="0" indent="0" algn="ctr">
              <a:buNone/>
            </a:pPr>
            <a:endParaRPr lang="en-IN" sz="4300" b="1" dirty="0" smtClean="0">
              <a:solidFill>
                <a:srgbClr val="C00000"/>
              </a:solidFill>
            </a:endParaRPr>
          </a:p>
          <a:p>
            <a:pPr marL="0" indent="0" algn="ctr">
              <a:buNone/>
            </a:pPr>
            <a:endParaRPr lang="en-IN" sz="4300" b="1" dirty="0">
              <a:solidFill>
                <a:srgbClr val="C00000"/>
              </a:solidFill>
            </a:endParaRPr>
          </a:p>
        </p:txBody>
      </p:sp>
      <p:pic>
        <p:nvPicPr>
          <p:cNvPr id="4"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635" y="0"/>
            <a:ext cx="36036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55776" y="2996952"/>
            <a:ext cx="3747354" cy="381087"/>
          </a:xfrm>
          <a:prstGeom prst="rect">
            <a:avLst/>
          </a:prstGeom>
        </p:spPr>
      </p:pic>
      <p:sp>
        <p:nvSpPr>
          <p:cNvPr id="6" name="Footer Placeholder 5"/>
          <p:cNvSpPr>
            <a:spLocks noGrp="1"/>
          </p:cNvSpPr>
          <p:nvPr>
            <p:ph type="ftr" sz="quarter" idx="11"/>
          </p:nvPr>
        </p:nvSpPr>
        <p:spPr/>
        <p:txBody>
          <a:bodyPr/>
          <a:lstStyle/>
          <a:p>
            <a:r>
              <a:rPr lang="en-IN" b="1" dirty="0" smtClean="0">
                <a:solidFill>
                  <a:srgbClr val="C00000"/>
                </a:solidFill>
              </a:rPr>
              <a:t>www.workforce.org.in  (HR Knowledge) (ESIC/2018/001)</a:t>
            </a:r>
            <a:endParaRPr lang="en-IN" b="1" dirty="0">
              <a:solidFill>
                <a:srgbClr val="C00000"/>
              </a:solidFill>
            </a:endParaRPr>
          </a:p>
        </p:txBody>
      </p:sp>
      <p:sp>
        <p:nvSpPr>
          <p:cNvPr id="9" name="TextBox 8"/>
          <p:cNvSpPr txBox="1"/>
          <p:nvPr/>
        </p:nvSpPr>
        <p:spPr>
          <a:xfrm rot="16200000">
            <a:off x="-1867562" y="4288450"/>
            <a:ext cx="4104456" cy="369332"/>
          </a:xfrm>
          <a:prstGeom prst="rect">
            <a:avLst/>
          </a:prstGeom>
          <a:noFill/>
        </p:spPr>
        <p:txBody>
          <a:bodyPr wrap="square" rtlCol="0">
            <a:spAutoFit/>
          </a:bodyPr>
          <a:lstStyle/>
          <a:p>
            <a:r>
              <a:rPr lang="en-IN" dirty="0" smtClean="0">
                <a:solidFill>
                  <a:schemeClr val="bg1"/>
                </a:solidFill>
              </a:rPr>
              <a:t>HR Solutions</a:t>
            </a:r>
            <a:endParaRPr lang="en-IN" dirty="0">
              <a:solidFill>
                <a:schemeClr val="bg1"/>
              </a:solidFill>
            </a:endParaRPr>
          </a:p>
        </p:txBody>
      </p:sp>
      <p:pic>
        <p:nvPicPr>
          <p:cNvPr id="11" name="Picture 10" descr="Logo Final.jpg"/>
          <p:cNvPicPr>
            <a:picLocks noChangeAspect="1"/>
          </p:cNvPicPr>
          <p:nvPr/>
        </p:nvPicPr>
        <p:blipFill>
          <a:blip r:embed="rId5" cstate="print"/>
          <a:stretch>
            <a:fillRect/>
          </a:stretch>
        </p:blipFill>
        <p:spPr>
          <a:xfrm>
            <a:off x="6927008" y="0"/>
            <a:ext cx="2216992" cy="1270255"/>
          </a:xfrm>
          <a:prstGeom prst="rect">
            <a:avLst/>
          </a:prstGeom>
          <a:ln>
            <a:noFill/>
          </a:ln>
          <a:effectLst>
            <a:softEdge rad="112500"/>
          </a:effectLst>
        </p:spPr>
      </p:pic>
      <p:sp>
        <p:nvSpPr>
          <p:cNvPr id="14" name="Slide Number Placeholder 13"/>
          <p:cNvSpPr>
            <a:spLocks noGrp="1"/>
          </p:cNvSpPr>
          <p:nvPr>
            <p:ph type="sldNum" sz="quarter" idx="12"/>
          </p:nvPr>
        </p:nvSpPr>
        <p:spPr/>
        <p:txBody>
          <a:bodyPr/>
          <a:lstStyle/>
          <a:p>
            <a:fld id="{C0AC23B5-EAD0-4394-A5B0-2268959D633C}" type="slidenum">
              <a:rPr lang="en-IN" smtClean="0"/>
              <a:pPr/>
              <a:t>13</a:t>
            </a:fld>
            <a:endParaRPr lang="en-IN" dirty="0"/>
          </a:p>
        </p:txBody>
      </p:sp>
    </p:spTree>
    <p:extLst>
      <p:ext uri="{BB962C8B-B14F-4D97-AF65-F5344CB8AC3E}">
        <p14:creationId xmlns:p14="http://schemas.microsoft.com/office/powerpoint/2010/main" val="32769637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Software &amp; IT\Images &amp; Logo Website\Presentation1.gif"/>
          <p:cNvPicPr>
            <a:picLocks noChangeAspect="1" noChangeArrowheads="1"/>
          </p:cNvPicPr>
          <p:nvPr/>
        </p:nvPicPr>
        <p:blipFill>
          <a:blip r:embed="rId2" cstate="print"/>
          <a:srcRect/>
          <a:stretch>
            <a:fillRect/>
          </a:stretch>
        </p:blipFill>
        <p:spPr bwMode="auto">
          <a:xfrm>
            <a:off x="53635" y="0"/>
            <a:ext cx="9144000" cy="6858000"/>
          </a:xfrm>
          <a:prstGeom prst="rect">
            <a:avLst/>
          </a:prstGeom>
          <a:noFill/>
        </p:spPr>
      </p:pic>
      <p:sp>
        <p:nvSpPr>
          <p:cNvPr id="5" name="TextBox 4"/>
          <p:cNvSpPr txBox="1"/>
          <p:nvPr/>
        </p:nvSpPr>
        <p:spPr>
          <a:xfrm>
            <a:off x="2843808" y="2924944"/>
            <a:ext cx="4968552" cy="923330"/>
          </a:xfrm>
          <a:prstGeom prst="rect">
            <a:avLst/>
          </a:prstGeom>
          <a:noFill/>
        </p:spPr>
        <p:txBody>
          <a:bodyPr wrap="square" rtlCol="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en-US" sz="5400" b="1" cap="all" dirty="0" smtClean="0">
                <a:ln/>
                <a:solidFill>
                  <a:srgbClr val="C000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 BLANCA" pitchFamily="2" charset="0"/>
              </a:rPr>
              <a:t>Thank you</a:t>
            </a:r>
            <a:endParaRPr lang="en-IN" sz="5400" b="1" cap="all" dirty="0">
              <a:ln/>
              <a:solidFill>
                <a:srgbClr val="C000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 BLANCA" pitchFamily="2" charset="0"/>
            </a:endParaRPr>
          </a:p>
        </p:txBody>
      </p:sp>
      <p:pic>
        <p:nvPicPr>
          <p:cNvPr id="6"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635" y="0"/>
            <a:ext cx="36036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p:txBody>
          <a:bodyPr/>
          <a:lstStyle/>
          <a:p>
            <a:r>
              <a:rPr lang="en-IN" b="1" dirty="0" smtClean="0">
                <a:solidFill>
                  <a:srgbClr val="C00000"/>
                </a:solidFill>
              </a:rPr>
              <a:t>www.workforce.org.in  (HR Knowledge) (ESIC/2018/001)</a:t>
            </a:r>
            <a:endParaRPr lang="en-IN" b="1" dirty="0">
              <a:solidFill>
                <a:srgbClr val="C00000"/>
              </a:solidFill>
            </a:endParaRPr>
          </a:p>
        </p:txBody>
      </p:sp>
      <p:sp>
        <p:nvSpPr>
          <p:cNvPr id="7" name="TextBox 6"/>
          <p:cNvSpPr txBox="1"/>
          <p:nvPr/>
        </p:nvSpPr>
        <p:spPr>
          <a:xfrm rot="16200000">
            <a:off x="-1867562" y="4288450"/>
            <a:ext cx="4104456" cy="369332"/>
          </a:xfrm>
          <a:prstGeom prst="rect">
            <a:avLst/>
          </a:prstGeom>
          <a:noFill/>
        </p:spPr>
        <p:txBody>
          <a:bodyPr wrap="square" rtlCol="0">
            <a:spAutoFit/>
          </a:bodyPr>
          <a:lstStyle/>
          <a:p>
            <a:r>
              <a:rPr lang="en-IN" dirty="0" smtClean="0">
                <a:solidFill>
                  <a:schemeClr val="bg1"/>
                </a:solidFill>
              </a:rPr>
              <a:t>HR Solutions</a:t>
            </a:r>
            <a:endParaRPr lang="en-IN" dirty="0">
              <a:solidFill>
                <a:schemeClr val="bg1"/>
              </a:solidFill>
            </a:endParaRPr>
          </a:p>
        </p:txBody>
      </p:sp>
      <p:sp>
        <p:nvSpPr>
          <p:cNvPr id="10" name="Slide Number Placeholder 9"/>
          <p:cNvSpPr>
            <a:spLocks noGrp="1"/>
          </p:cNvSpPr>
          <p:nvPr>
            <p:ph type="sldNum" sz="quarter" idx="12"/>
          </p:nvPr>
        </p:nvSpPr>
        <p:spPr/>
        <p:txBody>
          <a:bodyPr/>
          <a:lstStyle/>
          <a:p>
            <a:fld id="{C0AC23B5-EAD0-4394-A5B0-2268959D633C}" type="slidenum">
              <a:rPr lang="en-IN" smtClean="0"/>
              <a:pPr/>
              <a:t>14</a:t>
            </a:fld>
            <a:endParaRPr lang="en-IN" dirty="0"/>
          </a:p>
        </p:txBody>
      </p:sp>
    </p:spTree>
    <p:extLst>
      <p:ext uri="{BB962C8B-B14F-4D97-AF65-F5344CB8AC3E}">
        <p14:creationId xmlns:p14="http://schemas.microsoft.com/office/powerpoint/2010/main" val="30908703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83568" y="296652"/>
            <a:ext cx="6264696" cy="396044"/>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1800" b="1" dirty="0">
                <a:solidFill>
                  <a:srgbClr val="C00000"/>
                </a:solidFill>
              </a:rPr>
              <a:t>ESIC Insurance Benefits to </a:t>
            </a:r>
            <a:r>
              <a:rPr lang="en-IN" sz="1800" b="1" dirty="0" smtClean="0">
                <a:solidFill>
                  <a:srgbClr val="C00000"/>
                </a:solidFill>
              </a:rPr>
              <a:t>employees</a:t>
            </a:r>
            <a:endParaRPr lang="en-IN" sz="1800" b="1" dirty="0">
              <a:solidFill>
                <a:srgbClr val="C00000"/>
              </a:solidFill>
            </a:endParaRPr>
          </a:p>
          <a:p>
            <a:pPr algn="l"/>
            <a:endParaRPr lang="en-IN" sz="1800" b="1" dirty="0" smtClean="0">
              <a:solidFill>
                <a:srgbClr val="C00000"/>
              </a:solidFill>
            </a:endParaRPr>
          </a:p>
          <a:p>
            <a:pPr algn="l"/>
            <a:endParaRPr lang="en-IN" sz="1800" b="1" dirty="0">
              <a:solidFill>
                <a:srgbClr val="C00000"/>
              </a:solidFill>
              <a:cs typeface="Arial" pitchFamily="34" charset="0"/>
            </a:endParaRPr>
          </a:p>
          <a:p>
            <a:pPr algn="l"/>
            <a:endParaRPr lang="en-IN" sz="1900" b="1" dirty="0">
              <a:solidFill>
                <a:srgbClr val="C00000"/>
              </a:solidFill>
              <a:cs typeface="Arial" pitchFamily="34" charset="0"/>
            </a:endParaRPr>
          </a:p>
        </p:txBody>
      </p:sp>
      <p:sp>
        <p:nvSpPr>
          <p:cNvPr id="3" name="Content Placeholder 2"/>
          <p:cNvSpPr txBox="1">
            <a:spLocks/>
          </p:cNvSpPr>
          <p:nvPr/>
        </p:nvSpPr>
        <p:spPr>
          <a:xfrm>
            <a:off x="539552" y="908720"/>
            <a:ext cx="8147248" cy="583264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1112" indent="0" algn="just">
              <a:lnSpc>
                <a:spcPct val="95000"/>
              </a:lnSpc>
              <a:buClr>
                <a:srgbClr val="000000"/>
              </a:buClr>
              <a:buSzPct val="100000"/>
              <a:buFont typeface="Arial" pitchFamily="34" charset="0"/>
              <a:buNone/>
              <a:defRPr/>
            </a:pPr>
            <a:endParaRPr lang="en-US" sz="1400" dirty="0" smtClean="0">
              <a:solidFill>
                <a:srgbClr val="0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None/>
              <a:defRPr/>
            </a:pPr>
            <a:endParaRPr lang="en-IN" sz="1400" b="1" dirty="0" smtClean="0">
              <a:solidFill>
                <a:srgbClr val="C00000"/>
              </a:solidFill>
            </a:endParaRPr>
          </a:p>
          <a:p>
            <a:pPr marL="11112" indent="0" algn="just">
              <a:lnSpc>
                <a:spcPct val="95000"/>
              </a:lnSpc>
              <a:buClr>
                <a:srgbClr val="000000"/>
              </a:buClr>
              <a:buSzPct val="100000"/>
              <a:buNone/>
              <a:defRPr/>
            </a:pPr>
            <a:endParaRPr lang="en-IN" sz="1400" b="1" dirty="0">
              <a:solidFill>
                <a:srgbClr val="C00000"/>
              </a:solidFill>
            </a:endParaRPr>
          </a:p>
          <a:p>
            <a:pPr marL="11112" indent="0" algn="ctr">
              <a:lnSpc>
                <a:spcPct val="95000"/>
              </a:lnSpc>
              <a:buClr>
                <a:srgbClr val="000000"/>
              </a:buClr>
              <a:buSzPct val="100000"/>
              <a:buNone/>
              <a:defRPr/>
            </a:pPr>
            <a:endParaRPr lang="en-US" sz="1400" b="1" i="1" dirty="0" smtClean="0">
              <a:solidFill>
                <a:srgbClr val="C00000"/>
              </a:solidFill>
            </a:endParaRPr>
          </a:p>
          <a:p>
            <a:endParaRPr lang="en-IN" dirty="0"/>
          </a:p>
        </p:txBody>
      </p:sp>
      <p:pic>
        <p:nvPicPr>
          <p:cNvPr id="4"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635" y="0"/>
            <a:ext cx="36036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Footer Placeholder 6"/>
          <p:cNvSpPr>
            <a:spLocks noGrp="1"/>
          </p:cNvSpPr>
          <p:nvPr>
            <p:ph type="ftr" sz="quarter" idx="11"/>
          </p:nvPr>
        </p:nvSpPr>
        <p:spPr/>
        <p:txBody>
          <a:bodyPr/>
          <a:lstStyle/>
          <a:p>
            <a:r>
              <a:rPr lang="en-IN" b="1" dirty="0" smtClean="0">
                <a:solidFill>
                  <a:srgbClr val="C00000"/>
                </a:solidFill>
              </a:rPr>
              <a:t>www.workforce.org.in  (HR Knowledge) (ESIC/2018/001)</a:t>
            </a:r>
            <a:endParaRPr lang="en-IN" b="1" dirty="0">
              <a:solidFill>
                <a:srgbClr val="C00000"/>
              </a:solidFill>
            </a:endParaRPr>
          </a:p>
        </p:txBody>
      </p:sp>
      <p:sp>
        <p:nvSpPr>
          <p:cNvPr id="8" name="TextBox 7"/>
          <p:cNvSpPr txBox="1"/>
          <p:nvPr/>
        </p:nvSpPr>
        <p:spPr>
          <a:xfrm rot="16200000">
            <a:off x="-1867562" y="4288450"/>
            <a:ext cx="4104456" cy="369332"/>
          </a:xfrm>
          <a:prstGeom prst="rect">
            <a:avLst/>
          </a:prstGeom>
          <a:noFill/>
        </p:spPr>
        <p:txBody>
          <a:bodyPr wrap="square" rtlCol="0">
            <a:spAutoFit/>
          </a:bodyPr>
          <a:lstStyle/>
          <a:p>
            <a:r>
              <a:rPr lang="en-IN" dirty="0" smtClean="0">
                <a:solidFill>
                  <a:schemeClr val="bg1"/>
                </a:solidFill>
              </a:rPr>
              <a:t>HR Solutions</a:t>
            </a:r>
            <a:endParaRPr lang="en-IN" dirty="0">
              <a:solidFill>
                <a:schemeClr val="bg1"/>
              </a:solidFill>
            </a:endParaRPr>
          </a:p>
        </p:txBody>
      </p:sp>
      <p:pic>
        <p:nvPicPr>
          <p:cNvPr id="9" name="Picture 8" descr="Logo Final.jpg"/>
          <p:cNvPicPr>
            <a:picLocks noChangeAspect="1"/>
          </p:cNvPicPr>
          <p:nvPr/>
        </p:nvPicPr>
        <p:blipFill>
          <a:blip r:embed="rId4" cstate="print"/>
          <a:stretch>
            <a:fillRect/>
          </a:stretch>
        </p:blipFill>
        <p:spPr>
          <a:xfrm>
            <a:off x="6927008" y="0"/>
            <a:ext cx="2216992" cy="1270255"/>
          </a:xfrm>
          <a:prstGeom prst="rect">
            <a:avLst/>
          </a:prstGeom>
          <a:ln>
            <a:noFill/>
          </a:ln>
          <a:effectLst>
            <a:softEdge rad="112500"/>
          </a:effectLst>
        </p:spPr>
      </p:pic>
      <p:sp>
        <p:nvSpPr>
          <p:cNvPr id="10" name="TextBox 9"/>
          <p:cNvSpPr txBox="1"/>
          <p:nvPr/>
        </p:nvSpPr>
        <p:spPr>
          <a:xfrm>
            <a:off x="1907704" y="2204864"/>
            <a:ext cx="5976664" cy="1546577"/>
          </a:xfrm>
          <a:prstGeom prst="rect">
            <a:avLst/>
          </a:prstGeom>
          <a:noFill/>
        </p:spPr>
        <p:txBody>
          <a:bodyPr wrap="square" rtlCol="0">
            <a:spAutoFit/>
          </a:bodyPr>
          <a:lstStyle/>
          <a:p>
            <a:pPr algn="just"/>
            <a:r>
              <a:rPr lang="en-IN" sz="1050" b="1" u="sng" dirty="0" smtClean="0"/>
              <a:t>Disclaimer:</a:t>
            </a:r>
            <a:endParaRPr lang="en-IN" sz="1050" dirty="0" smtClean="0"/>
          </a:p>
          <a:p>
            <a:pPr algn="just"/>
            <a:r>
              <a:rPr lang="en-IN" sz="1050" dirty="0" smtClean="0"/>
              <a:t>Workforce Consulting, make no warranty of any kind with respect to the subject matter included herein or the completeness or accuracy of information contained in the website/email/PPT . Workforce Consulting is not responsible for any actions (or lack thereof) taken as a result of relying on or in any way using information contained in this website/email/PPT and in no event shall be liable for any damages resulting from reliance on or use of this information. Without limiting the above Workforce Consulting have no responsibility for any act or omission of any other contributor. Readers should take specific advice from a qualified professional when dealing with specific situations .This website/email/PPT may contain technical inaccuracies and changes to the information contained herein may be made at any time.</a:t>
            </a:r>
            <a:endParaRPr lang="en-IN" sz="1050" dirty="0"/>
          </a:p>
        </p:txBody>
      </p:sp>
      <p:sp>
        <p:nvSpPr>
          <p:cNvPr id="14" name="Slide Number Placeholder 13"/>
          <p:cNvSpPr>
            <a:spLocks noGrp="1"/>
          </p:cNvSpPr>
          <p:nvPr>
            <p:ph type="sldNum" sz="quarter" idx="12"/>
          </p:nvPr>
        </p:nvSpPr>
        <p:spPr/>
        <p:txBody>
          <a:bodyPr/>
          <a:lstStyle/>
          <a:p>
            <a:fld id="{C0AC23B5-EAD0-4394-A5B0-2268959D633C}" type="slidenum">
              <a:rPr lang="en-IN" smtClean="0"/>
              <a:pPr/>
              <a:t>2</a:t>
            </a:fld>
            <a:endParaRPr lang="en-IN" dirty="0"/>
          </a:p>
        </p:txBody>
      </p:sp>
    </p:spTree>
    <p:extLst>
      <p:ext uri="{BB962C8B-B14F-4D97-AF65-F5344CB8AC3E}">
        <p14:creationId xmlns:p14="http://schemas.microsoft.com/office/powerpoint/2010/main" val="359782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83568" y="296652"/>
            <a:ext cx="6264696" cy="396044"/>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1800" b="1" dirty="0" smtClean="0">
                <a:solidFill>
                  <a:srgbClr val="C00000"/>
                </a:solidFill>
              </a:rPr>
              <a:t>What is ESIC ?</a:t>
            </a:r>
            <a:endParaRPr lang="en-IN" sz="1800" b="1" dirty="0" smtClean="0">
              <a:solidFill>
                <a:srgbClr val="C00000"/>
              </a:solidFill>
            </a:endParaRPr>
          </a:p>
          <a:p>
            <a:pPr algn="l"/>
            <a:endParaRPr lang="en-IN" sz="1800" b="1" dirty="0">
              <a:solidFill>
                <a:srgbClr val="C00000"/>
              </a:solidFill>
            </a:endParaRPr>
          </a:p>
          <a:p>
            <a:pPr algn="l"/>
            <a:endParaRPr lang="en-IN" sz="1800" b="1" dirty="0">
              <a:solidFill>
                <a:srgbClr val="C00000"/>
              </a:solidFill>
              <a:cs typeface="Arial" pitchFamily="34" charset="0"/>
            </a:endParaRPr>
          </a:p>
          <a:p>
            <a:pPr algn="l"/>
            <a:endParaRPr lang="en-IN" sz="1900" b="1" dirty="0">
              <a:solidFill>
                <a:srgbClr val="C00000"/>
              </a:solidFill>
              <a:cs typeface="Arial" pitchFamily="34" charset="0"/>
            </a:endParaRPr>
          </a:p>
        </p:txBody>
      </p:sp>
      <p:sp>
        <p:nvSpPr>
          <p:cNvPr id="3" name="Content Placeholder 2"/>
          <p:cNvSpPr txBox="1">
            <a:spLocks/>
          </p:cNvSpPr>
          <p:nvPr/>
        </p:nvSpPr>
        <p:spPr>
          <a:xfrm>
            <a:off x="539552" y="908720"/>
            <a:ext cx="8147248" cy="583264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1112" indent="0" algn="just">
              <a:lnSpc>
                <a:spcPct val="95000"/>
              </a:lnSpc>
              <a:buClr>
                <a:srgbClr val="000000"/>
              </a:buClr>
              <a:buSzPct val="100000"/>
              <a:buFont typeface="Arial" pitchFamily="34" charset="0"/>
              <a:buNone/>
              <a:defRPr/>
            </a:pPr>
            <a:endParaRPr lang="en-US" sz="1400" dirty="0" smtClean="0">
              <a:solidFill>
                <a:srgbClr val="0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None/>
              <a:defRPr/>
            </a:pPr>
            <a:endParaRPr lang="en-IN" sz="1400" b="1" dirty="0" smtClean="0">
              <a:solidFill>
                <a:srgbClr val="C00000"/>
              </a:solidFill>
            </a:endParaRPr>
          </a:p>
          <a:p>
            <a:pPr marL="11112" indent="0" algn="just">
              <a:lnSpc>
                <a:spcPct val="95000"/>
              </a:lnSpc>
              <a:buClr>
                <a:srgbClr val="000000"/>
              </a:buClr>
              <a:buSzPct val="100000"/>
              <a:buNone/>
              <a:defRPr/>
            </a:pPr>
            <a:endParaRPr lang="en-IN" sz="1400" b="1" dirty="0">
              <a:solidFill>
                <a:srgbClr val="C00000"/>
              </a:solidFill>
            </a:endParaRPr>
          </a:p>
          <a:p>
            <a:pPr marL="11112" indent="0" algn="ctr">
              <a:lnSpc>
                <a:spcPct val="95000"/>
              </a:lnSpc>
              <a:buClr>
                <a:srgbClr val="000000"/>
              </a:buClr>
              <a:buSzPct val="100000"/>
              <a:buNone/>
              <a:defRPr/>
            </a:pPr>
            <a:endParaRPr lang="en-US" sz="1400" b="1" i="1" dirty="0" smtClean="0">
              <a:solidFill>
                <a:srgbClr val="C00000"/>
              </a:solidFill>
            </a:endParaRPr>
          </a:p>
          <a:p>
            <a:endParaRPr lang="en-IN" dirty="0"/>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35" y="0"/>
            <a:ext cx="36036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Footer Placeholder 6"/>
          <p:cNvSpPr>
            <a:spLocks noGrp="1"/>
          </p:cNvSpPr>
          <p:nvPr>
            <p:ph type="ftr" sz="quarter" idx="11"/>
          </p:nvPr>
        </p:nvSpPr>
        <p:spPr/>
        <p:txBody>
          <a:bodyPr/>
          <a:lstStyle/>
          <a:p>
            <a:r>
              <a:rPr lang="en-IN" b="1" dirty="0" smtClean="0">
                <a:solidFill>
                  <a:srgbClr val="C00000"/>
                </a:solidFill>
              </a:rPr>
              <a:t>www.workforce.org.in  (HR Knowledge) (ESIC/2018/001)</a:t>
            </a:r>
            <a:endParaRPr lang="en-IN" b="1" dirty="0">
              <a:solidFill>
                <a:srgbClr val="C00000"/>
              </a:solidFill>
            </a:endParaRPr>
          </a:p>
        </p:txBody>
      </p:sp>
      <p:sp>
        <p:nvSpPr>
          <p:cNvPr id="8" name="TextBox 7"/>
          <p:cNvSpPr txBox="1"/>
          <p:nvPr/>
        </p:nvSpPr>
        <p:spPr>
          <a:xfrm rot="16200000">
            <a:off x="-1867562" y="4288450"/>
            <a:ext cx="4104456" cy="369332"/>
          </a:xfrm>
          <a:prstGeom prst="rect">
            <a:avLst/>
          </a:prstGeom>
          <a:noFill/>
        </p:spPr>
        <p:txBody>
          <a:bodyPr wrap="square" rtlCol="0">
            <a:spAutoFit/>
          </a:bodyPr>
          <a:lstStyle/>
          <a:p>
            <a:r>
              <a:rPr lang="en-IN" dirty="0" smtClean="0">
                <a:solidFill>
                  <a:schemeClr val="bg1"/>
                </a:solidFill>
              </a:rPr>
              <a:t>HR Solutions</a:t>
            </a:r>
            <a:endParaRPr lang="en-IN" dirty="0">
              <a:solidFill>
                <a:schemeClr val="bg1"/>
              </a:solidFill>
            </a:endParaRPr>
          </a:p>
        </p:txBody>
      </p:sp>
      <p:pic>
        <p:nvPicPr>
          <p:cNvPr id="9" name="Picture 8" descr="Logo Final.jpg"/>
          <p:cNvPicPr>
            <a:picLocks noChangeAspect="1"/>
          </p:cNvPicPr>
          <p:nvPr/>
        </p:nvPicPr>
        <p:blipFill>
          <a:blip r:embed="rId3" cstate="print"/>
          <a:stretch>
            <a:fillRect/>
          </a:stretch>
        </p:blipFill>
        <p:spPr>
          <a:xfrm>
            <a:off x="6927008" y="0"/>
            <a:ext cx="2216992" cy="1270255"/>
          </a:xfrm>
          <a:prstGeom prst="rect">
            <a:avLst/>
          </a:prstGeom>
          <a:ln>
            <a:noFill/>
          </a:ln>
          <a:effectLst>
            <a:softEdge rad="112500"/>
          </a:effectLst>
        </p:spPr>
      </p:pic>
      <p:sp>
        <p:nvSpPr>
          <p:cNvPr id="12" name="Content Placeholder 2"/>
          <p:cNvSpPr txBox="1">
            <a:spLocks/>
          </p:cNvSpPr>
          <p:nvPr/>
        </p:nvSpPr>
        <p:spPr>
          <a:xfrm>
            <a:off x="683568" y="1270255"/>
            <a:ext cx="8003232" cy="4895050"/>
          </a:xfrm>
          <a:prstGeom prst="rect">
            <a:avLst/>
          </a:prstGeom>
          <a:solidFill>
            <a:schemeClr val="bg1"/>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a:buNone/>
              <a:defRPr/>
            </a:pPr>
            <a:r>
              <a:rPr lang="en-IN" sz="1600" dirty="0" smtClean="0">
                <a:solidFill>
                  <a:sysClr val="windowText" lastClr="000000"/>
                </a:solidFill>
              </a:rPr>
              <a:t>“An act to provide for certain benefits to employees in case of sickness, maternity, disablement and death due to employment injury and to make provisions for related matters. And Provide medical care to insured persons and their families.”</a:t>
            </a:r>
            <a:endParaRPr kumimoji="0" lang="en-IN" sz="1600" b="0" i="0" u="none" strike="noStrike" kern="1200" cap="none" spc="0" normalizeH="0" baseline="0" noProof="0" dirty="0" smtClean="0">
              <a:ln>
                <a:noFill/>
              </a:ln>
              <a:solidFill>
                <a:sysClr val="windowText" lastClr="000000"/>
              </a:solidFill>
              <a:effectLst/>
              <a:uLnTx/>
              <a:uFillTx/>
              <a:latin typeface="Calibri"/>
              <a:ea typeface="+mn-ea"/>
              <a:cs typeface="+mn-cs"/>
            </a:endParaRPr>
          </a:p>
        </p:txBody>
      </p:sp>
      <p:sp>
        <p:nvSpPr>
          <p:cNvPr id="21506" name="AutoShape 2" descr="Image result for epf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dirty="0"/>
          </a:p>
        </p:txBody>
      </p:sp>
      <p:sp>
        <p:nvSpPr>
          <p:cNvPr id="13" name="Slide Number Placeholder 12"/>
          <p:cNvSpPr>
            <a:spLocks noGrp="1"/>
          </p:cNvSpPr>
          <p:nvPr>
            <p:ph type="sldNum" sz="quarter" idx="12"/>
          </p:nvPr>
        </p:nvSpPr>
        <p:spPr/>
        <p:txBody>
          <a:bodyPr/>
          <a:lstStyle/>
          <a:p>
            <a:fld id="{C0AC23B5-EAD0-4394-A5B0-2268959D633C}" type="slidenum">
              <a:rPr lang="en-IN" smtClean="0"/>
              <a:pPr/>
              <a:t>3</a:t>
            </a:fld>
            <a:endParaRPr lang="en-IN" dirty="0"/>
          </a:p>
        </p:txBody>
      </p:sp>
    </p:spTree>
    <p:extLst>
      <p:ext uri="{BB962C8B-B14F-4D97-AF65-F5344CB8AC3E}">
        <p14:creationId xmlns:p14="http://schemas.microsoft.com/office/powerpoint/2010/main" val="18763103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83568" y="296652"/>
            <a:ext cx="6264696" cy="396044"/>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1800" b="1" dirty="0" smtClean="0">
                <a:solidFill>
                  <a:srgbClr val="C00000"/>
                </a:solidFill>
              </a:rPr>
              <a:t>ESIC Eligibility and Contributions</a:t>
            </a:r>
            <a:endParaRPr lang="en-IN" sz="1800" b="1" dirty="0" smtClean="0">
              <a:solidFill>
                <a:srgbClr val="C00000"/>
              </a:solidFill>
            </a:endParaRPr>
          </a:p>
          <a:p>
            <a:pPr algn="l"/>
            <a:endParaRPr lang="en-IN" sz="1800" b="1" dirty="0">
              <a:solidFill>
                <a:srgbClr val="C00000"/>
              </a:solidFill>
            </a:endParaRPr>
          </a:p>
          <a:p>
            <a:pPr algn="l"/>
            <a:endParaRPr lang="en-IN" sz="1800" b="1" dirty="0">
              <a:solidFill>
                <a:srgbClr val="C00000"/>
              </a:solidFill>
              <a:cs typeface="Arial" pitchFamily="34" charset="0"/>
            </a:endParaRPr>
          </a:p>
          <a:p>
            <a:pPr algn="l"/>
            <a:endParaRPr lang="en-IN" sz="1900" b="1" dirty="0">
              <a:solidFill>
                <a:srgbClr val="C00000"/>
              </a:solidFill>
              <a:cs typeface="Arial" pitchFamily="34" charset="0"/>
            </a:endParaRPr>
          </a:p>
        </p:txBody>
      </p:sp>
      <p:sp>
        <p:nvSpPr>
          <p:cNvPr id="3" name="Content Placeholder 2"/>
          <p:cNvSpPr txBox="1">
            <a:spLocks/>
          </p:cNvSpPr>
          <p:nvPr/>
        </p:nvSpPr>
        <p:spPr>
          <a:xfrm>
            <a:off x="539552" y="908720"/>
            <a:ext cx="8147248" cy="583264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1112" indent="0" algn="just">
              <a:lnSpc>
                <a:spcPct val="95000"/>
              </a:lnSpc>
              <a:buClr>
                <a:srgbClr val="000000"/>
              </a:buClr>
              <a:buSzPct val="100000"/>
              <a:buFont typeface="Arial" pitchFamily="34" charset="0"/>
              <a:buNone/>
              <a:defRPr/>
            </a:pPr>
            <a:endParaRPr lang="en-US" sz="1400" dirty="0" smtClean="0">
              <a:solidFill>
                <a:srgbClr val="0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None/>
              <a:defRPr/>
            </a:pPr>
            <a:endParaRPr lang="en-IN" sz="1400" b="1" dirty="0" smtClean="0">
              <a:solidFill>
                <a:srgbClr val="C00000"/>
              </a:solidFill>
            </a:endParaRPr>
          </a:p>
          <a:p>
            <a:pPr marL="11112" indent="0" algn="just">
              <a:lnSpc>
                <a:spcPct val="95000"/>
              </a:lnSpc>
              <a:buClr>
                <a:srgbClr val="000000"/>
              </a:buClr>
              <a:buSzPct val="100000"/>
              <a:buNone/>
              <a:defRPr/>
            </a:pPr>
            <a:endParaRPr lang="en-IN" sz="1400" b="1" dirty="0">
              <a:solidFill>
                <a:srgbClr val="C00000"/>
              </a:solidFill>
            </a:endParaRPr>
          </a:p>
          <a:p>
            <a:pPr marL="11112" indent="0" algn="ctr">
              <a:lnSpc>
                <a:spcPct val="95000"/>
              </a:lnSpc>
              <a:buClr>
                <a:srgbClr val="000000"/>
              </a:buClr>
              <a:buSzPct val="100000"/>
              <a:buNone/>
              <a:defRPr/>
            </a:pPr>
            <a:endParaRPr lang="en-US" sz="1400" b="1" i="1" dirty="0" smtClean="0">
              <a:solidFill>
                <a:srgbClr val="C00000"/>
              </a:solidFill>
            </a:endParaRPr>
          </a:p>
          <a:p>
            <a:endParaRPr lang="en-IN" dirty="0"/>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35" y="0"/>
            <a:ext cx="36036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Footer Placeholder 6"/>
          <p:cNvSpPr>
            <a:spLocks noGrp="1"/>
          </p:cNvSpPr>
          <p:nvPr>
            <p:ph type="ftr" sz="quarter" idx="11"/>
          </p:nvPr>
        </p:nvSpPr>
        <p:spPr/>
        <p:txBody>
          <a:bodyPr/>
          <a:lstStyle/>
          <a:p>
            <a:r>
              <a:rPr lang="en-IN" b="1" dirty="0" smtClean="0">
                <a:solidFill>
                  <a:srgbClr val="C00000"/>
                </a:solidFill>
              </a:rPr>
              <a:t>www.workforce.org.in  (HR Knowledge) (ESIC/2018/001)</a:t>
            </a:r>
            <a:endParaRPr lang="en-IN" b="1" dirty="0">
              <a:solidFill>
                <a:srgbClr val="C00000"/>
              </a:solidFill>
            </a:endParaRPr>
          </a:p>
        </p:txBody>
      </p:sp>
      <p:sp>
        <p:nvSpPr>
          <p:cNvPr id="8" name="TextBox 7"/>
          <p:cNvSpPr txBox="1"/>
          <p:nvPr/>
        </p:nvSpPr>
        <p:spPr>
          <a:xfrm rot="16200000">
            <a:off x="-1867562" y="4288450"/>
            <a:ext cx="4104456" cy="369332"/>
          </a:xfrm>
          <a:prstGeom prst="rect">
            <a:avLst/>
          </a:prstGeom>
          <a:noFill/>
        </p:spPr>
        <p:txBody>
          <a:bodyPr wrap="square" rtlCol="0">
            <a:spAutoFit/>
          </a:bodyPr>
          <a:lstStyle/>
          <a:p>
            <a:r>
              <a:rPr lang="en-IN" dirty="0" smtClean="0">
                <a:solidFill>
                  <a:schemeClr val="bg1"/>
                </a:solidFill>
              </a:rPr>
              <a:t>HR Solutions</a:t>
            </a:r>
            <a:endParaRPr lang="en-IN" dirty="0">
              <a:solidFill>
                <a:schemeClr val="bg1"/>
              </a:solidFill>
            </a:endParaRPr>
          </a:p>
        </p:txBody>
      </p:sp>
      <p:pic>
        <p:nvPicPr>
          <p:cNvPr id="9" name="Picture 8" descr="Logo Final.jpg"/>
          <p:cNvPicPr>
            <a:picLocks noChangeAspect="1"/>
          </p:cNvPicPr>
          <p:nvPr/>
        </p:nvPicPr>
        <p:blipFill>
          <a:blip r:embed="rId3" cstate="print"/>
          <a:stretch>
            <a:fillRect/>
          </a:stretch>
        </p:blipFill>
        <p:spPr>
          <a:xfrm>
            <a:off x="6927008" y="0"/>
            <a:ext cx="2216992" cy="1270255"/>
          </a:xfrm>
          <a:prstGeom prst="rect">
            <a:avLst/>
          </a:prstGeom>
          <a:ln>
            <a:noFill/>
          </a:ln>
          <a:effectLst>
            <a:softEdge rad="112500"/>
          </a:effectLst>
        </p:spPr>
      </p:pic>
      <p:sp>
        <p:nvSpPr>
          <p:cNvPr id="12" name="Content Placeholder 2"/>
          <p:cNvSpPr txBox="1">
            <a:spLocks/>
          </p:cNvSpPr>
          <p:nvPr/>
        </p:nvSpPr>
        <p:spPr>
          <a:xfrm>
            <a:off x="683568" y="1270255"/>
            <a:ext cx="8003232" cy="4895050"/>
          </a:xfrm>
          <a:prstGeom prst="rect">
            <a:avLst/>
          </a:prstGeom>
          <a:solidFill>
            <a:schemeClr val="bg1"/>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lgn="just">
              <a:defRPr/>
            </a:pPr>
            <a:r>
              <a:rPr lang="en-IN" sz="1600" dirty="0">
                <a:solidFill>
                  <a:sysClr val="windowText" lastClr="000000"/>
                </a:solidFill>
              </a:rPr>
              <a:t>Monthly </a:t>
            </a:r>
            <a:r>
              <a:rPr lang="en-IN" sz="1600" dirty="0" smtClean="0">
                <a:solidFill>
                  <a:sysClr val="windowText" lastClr="000000"/>
                </a:solidFill>
              </a:rPr>
              <a:t>Gross Wages less than Rs. 15,000/- </a:t>
            </a:r>
            <a:r>
              <a:rPr lang="en-IN" sz="1600" dirty="0">
                <a:solidFill>
                  <a:sysClr val="windowText" lastClr="000000"/>
                </a:solidFill>
              </a:rPr>
              <a:t>a </a:t>
            </a:r>
            <a:r>
              <a:rPr lang="en-IN" sz="1600" dirty="0" smtClean="0">
                <a:solidFill>
                  <a:sysClr val="windowText" lastClr="000000"/>
                </a:solidFill>
              </a:rPr>
              <a:t>month.</a:t>
            </a:r>
          </a:p>
          <a:p>
            <a:pPr lvl="0" algn="just">
              <a:defRPr/>
            </a:pPr>
            <a:endParaRPr lang="en-IN" sz="1600" dirty="0" smtClean="0">
              <a:solidFill>
                <a:sysClr val="windowText" lastClr="000000"/>
              </a:solidFill>
            </a:endParaRPr>
          </a:p>
          <a:p>
            <a:pPr lvl="0" algn="just">
              <a:defRPr/>
            </a:pPr>
            <a:r>
              <a:rPr lang="en-IN" sz="1600" dirty="0" smtClean="0">
                <a:solidFill>
                  <a:sysClr val="windowText" lastClr="000000"/>
                </a:solidFill>
              </a:rPr>
              <a:t>Employees’ 	:    1.75% on Total monthly wages.</a:t>
            </a:r>
          </a:p>
          <a:p>
            <a:pPr lvl="0" algn="just">
              <a:defRPr/>
            </a:pPr>
            <a:endParaRPr lang="en-IN" sz="1600" dirty="0" smtClean="0">
              <a:solidFill>
                <a:sysClr val="windowText" lastClr="000000"/>
              </a:solidFill>
            </a:endParaRPr>
          </a:p>
          <a:p>
            <a:pPr algn="just">
              <a:defRPr/>
            </a:pPr>
            <a:r>
              <a:rPr lang="en-IN" sz="1600" dirty="0" smtClean="0">
                <a:solidFill>
                  <a:sysClr val="windowText" lastClr="000000"/>
                </a:solidFill>
              </a:rPr>
              <a:t>Employer 	:    4.75</a:t>
            </a:r>
            <a:r>
              <a:rPr lang="en-IN" sz="1600" dirty="0">
                <a:solidFill>
                  <a:sysClr val="windowText" lastClr="000000"/>
                </a:solidFill>
              </a:rPr>
              <a:t>% on Total monthly wages</a:t>
            </a:r>
            <a:r>
              <a:rPr lang="en-IN" sz="1600" dirty="0" smtClean="0">
                <a:solidFill>
                  <a:sysClr val="windowText" lastClr="000000"/>
                </a:solidFill>
              </a:rPr>
              <a:t>.</a:t>
            </a:r>
            <a:endParaRPr lang="en-IN" sz="1600" dirty="0">
              <a:solidFill>
                <a:sysClr val="windowText" lastClr="000000"/>
              </a:solidFill>
            </a:endParaRPr>
          </a:p>
        </p:txBody>
      </p:sp>
      <p:sp>
        <p:nvSpPr>
          <p:cNvPr id="21506" name="AutoShape 2" descr="Image result for epf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dirty="0"/>
          </a:p>
        </p:txBody>
      </p:sp>
      <p:sp>
        <p:nvSpPr>
          <p:cNvPr id="13" name="Slide Number Placeholder 12"/>
          <p:cNvSpPr>
            <a:spLocks noGrp="1"/>
          </p:cNvSpPr>
          <p:nvPr>
            <p:ph type="sldNum" sz="quarter" idx="12"/>
          </p:nvPr>
        </p:nvSpPr>
        <p:spPr/>
        <p:txBody>
          <a:bodyPr/>
          <a:lstStyle/>
          <a:p>
            <a:fld id="{C0AC23B5-EAD0-4394-A5B0-2268959D633C}" type="slidenum">
              <a:rPr lang="en-IN" smtClean="0"/>
              <a:pPr/>
              <a:t>4</a:t>
            </a:fld>
            <a:endParaRPr lang="en-IN" dirty="0"/>
          </a:p>
        </p:txBody>
      </p:sp>
    </p:spTree>
    <p:extLst>
      <p:ext uri="{BB962C8B-B14F-4D97-AF65-F5344CB8AC3E}">
        <p14:creationId xmlns:p14="http://schemas.microsoft.com/office/powerpoint/2010/main" val="22059143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83568" y="296652"/>
            <a:ext cx="6264696" cy="396044"/>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1800" b="1" dirty="0">
                <a:solidFill>
                  <a:srgbClr val="C00000"/>
                </a:solidFill>
              </a:rPr>
              <a:t>ESIC Insurance Benefits to employees</a:t>
            </a:r>
          </a:p>
          <a:p>
            <a:pPr algn="l"/>
            <a:endParaRPr lang="en-IN" sz="1800" b="1" dirty="0" smtClean="0">
              <a:solidFill>
                <a:srgbClr val="C00000"/>
              </a:solidFill>
            </a:endParaRPr>
          </a:p>
          <a:p>
            <a:pPr algn="l"/>
            <a:endParaRPr lang="en-IN" sz="1800" b="1" dirty="0">
              <a:solidFill>
                <a:srgbClr val="C00000"/>
              </a:solidFill>
            </a:endParaRPr>
          </a:p>
          <a:p>
            <a:pPr algn="l"/>
            <a:endParaRPr lang="en-IN" sz="1800" b="1" dirty="0">
              <a:solidFill>
                <a:srgbClr val="C00000"/>
              </a:solidFill>
              <a:cs typeface="Arial" pitchFamily="34" charset="0"/>
            </a:endParaRPr>
          </a:p>
          <a:p>
            <a:pPr algn="l"/>
            <a:endParaRPr lang="en-IN" sz="1900" b="1" dirty="0">
              <a:solidFill>
                <a:srgbClr val="C00000"/>
              </a:solidFill>
              <a:cs typeface="Arial" pitchFamily="34" charset="0"/>
            </a:endParaRPr>
          </a:p>
        </p:txBody>
      </p:sp>
      <p:sp>
        <p:nvSpPr>
          <p:cNvPr id="3" name="Content Placeholder 2"/>
          <p:cNvSpPr txBox="1">
            <a:spLocks/>
          </p:cNvSpPr>
          <p:nvPr/>
        </p:nvSpPr>
        <p:spPr>
          <a:xfrm>
            <a:off x="539552" y="908720"/>
            <a:ext cx="8147248" cy="583264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1112" indent="0" algn="just">
              <a:lnSpc>
                <a:spcPct val="95000"/>
              </a:lnSpc>
              <a:buClr>
                <a:srgbClr val="000000"/>
              </a:buClr>
              <a:buSzPct val="100000"/>
              <a:buFont typeface="Arial" pitchFamily="34" charset="0"/>
              <a:buNone/>
              <a:defRPr/>
            </a:pPr>
            <a:endParaRPr lang="en-US" sz="1400" dirty="0" smtClean="0">
              <a:solidFill>
                <a:srgbClr val="0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None/>
              <a:defRPr/>
            </a:pPr>
            <a:endParaRPr lang="en-IN" sz="1400" b="1" dirty="0" smtClean="0">
              <a:solidFill>
                <a:srgbClr val="C00000"/>
              </a:solidFill>
            </a:endParaRPr>
          </a:p>
          <a:p>
            <a:pPr marL="11112" indent="0" algn="just">
              <a:lnSpc>
                <a:spcPct val="95000"/>
              </a:lnSpc>
              <a:buClr>
                <a:srgbClr val="000000"/>
              </a:buClr>
              <a:buSzPct val="100000"/>
              <a:buNone/>
              <a:defRPr/>
            </a:pPr>
            <a:endParaRPr lang="en-IN" sz="1400" b="1" dirty="0">
              <a:solidFill>
                <a:srgbClr val="C00000"/>
              </a:solidFill>
            </a:endParaRPr>
          </a:p>
          <a:p>
            <a:pPr marL="11112" indent="0" algn="ctr">
              <a:lnSpc>
                <a:spcPct val="95000"/>
              </a:lnSpc>
              <a:buClr>
                <a:srgbClr val="000000"/>
              </a:buClr>
              <a:buSzPct val="100000"/>
              <a:buNone/>
              <a:defRPr/>
            </a:pPr>
            <a:endParaRPr lang="en-US" sz="1400" b="1" i="1" dirty="0" smtClean="0">
              <a:solidFill>
                <a:srgbClr val="C00000"/>
              </a:solidFill>
            </a:endParaRPr>
          </a:p>
          <a:p>
            <a:endParaRPr lang="en-IN" dirty="0"/>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35" y="0"/>
            <a:ext cx="36036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Footer Placeholder 6"/>
          <p:cNvSpPr>
            <a:spLocks noGrp="1"/>
          </p:cNvSpPr>
          <p:nvPr>
            <p:ph type="ftr" sz="quarter" idx="11"/>
          </p:nvPr>
        </p:nvSpPr>
        <p:spPr/>
        <p:txBody>
          <a:bodyPr/>
          <a:lstStyle/>
          <a:p>
            <a:r>
              <a:rPr lang="en-IN" b="1" dirty="0" smtClean="0">
                <a:solidFill>
                  <a:srgbClr val="C00000"/>
                </a:solidFill>
              </a:rPr>
              <a:t>www.workforce.org.in  (HR Knowledge) (ESIC/2018/001)</a:t>
            </a:r>
            <a:endParaRPr lang="en-IN" b="1" dirty="0">
              <a:solidFill>
                <a:srgbClr val="C00000"/>
              </a:solidFill>
            </a:endParaRPr>
          </a:p>
        </p:txBody>
      </p:sp>
      <p:sp>
        <p:nvSpPr>
          <p:cNvPr id="8" name="TextBox 7"/>
          <p:cNvSpPr txBox="1"/>
          <p:nvPr/>
        </p:nvSpPr>
        <p:spPr>
          <a:xfrm rot="16200000">
            <a:off x="-1867562" y="4288450"/>
            <a:ext cx="4104456" cy="369332"/>
          </a:xfrm>
          <a:prstGeom prst="rect">
            <a:avLst/>
          </a:prstGeom>
          <a:noFill/>
        </p:spPr>
        <p:txBody>
          <a:bodyPr wrap="square" rtlCol="0">
            <a:spAutoFit/>
          </a:bodyPr>
          <a:lstStyle/>
          <a:p>
            <a:r>
              <a:rPr lang="en-IN" dirty="0" smtClean="0">
                <a:solidFill>
                  <a:schemeClr val="bg1"/>
                </a:solidFill>
              </a:rPr>
              <a:t>HR Solutions</a:t>
            </a:r>
            <a:endParaRPr lang="en-IN" dirty="0">
              <a:solidFill>
                <a:schemeClr val="bg1"/>
              </a:solidFill>
            </a:endParaRPr>
          </a:p>
        </p:txBody>
      </p:sp>
      <p:pic>
        <p:nvPicPr>
          <p:cNvPr id="9" name="Picture 8" descr="Logo Final.jpg"/>
          <p:cNvPicPr>
            <a:picLocks noChangeAspect="1"/>
          </p:cNvPicPr>
          <p:nvPr/>
        </p:nvPicPr>
        <p:blipFill>
          <a:blip r:embed="rId3" cstate="print"/>
          <a:stretch>
            <a:fillRect/>
          </a:stretch>
        </p:blipFill>
        <p:spPr>
          <a:xfrm>
            <a:off x="6927008" y="0"/>
            <a:ext cx="2216992" cy="1270255"/>
          </a:xfrm>
          <a:prstGeom prst="rect">
            <a:avLst/>
          </a:prstGeom>
          <a:ln>
            <a:noFill/>
          </a:ln>
          <a:effectLst>
            <a:softEdge rad="112500"/>
          </a:effectLst>
        </p:spPr>
      </p:pic>
      <p:sp>
        <p:nvSpPr>
          <p:cNvPr id="12" name="Content Placeholder 2"/>
          <p:cNvSpPr txBox="1">
            <a:spLocks/>
          </p:cNvSpPr>
          <p:nvPr/>
        </p:nvSpPr>
        <p:spPr>
          <a:xfrm>
            <a:off x="683568" y="1270255"/>
            <a:ext cx="8003232" cy="4895050"/>
          </a:xfrm>
          <a:prstGeom prst="rect">
            <a:avLst/>
          </a:prstGeom>
          <a:solidFill>
            <a:schemeClr val="bg1"/>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lgn="just">
              <a:defRPr/>
            </a:pPr>
            <a:r>
              <a:rPr lang="en-IN" sz="1600" dirty="0" smtClean="0">
                <a:solidFill>
                  <a:sysClr val="windowText" lastClr="000000"/>
                </a:solidFill>
              </a:rPr>
              <a:t>Sickness Benefit</a:t>
            </a:r>
          </a:p>
          <a:p>
            <a:pPr marL="0" lvl="0" indent="0" algn="just">
              <a:buNone/>
              <a:defRPr/>
            </a:pPr>
            <a:endParaRPr lang="en-IN" sz="1600" dirty="0" smtClean="0">
              <a:solidFill>
                <a:sysClr val="windowText" lastClr="000000"/>
              </a:solidFill>
            </a:endParaRPr>
          </a:p>
          <a:p>
            <a:pPr lvl="0" algn="just">
              <a:defRPr/>
            </a:pPr>
            <a:r>
              <a:rPr lang="en-IN" sz="1600" dirty="0" smtClean="0">
                <a:solidFill>
                  <a:sysClr val="windowText" lastClr="000000"/>
                </a:solidFill>
              </a:rPr>
              <a:t>Disablement Benefit</a:t>
            </a:r>
          </a:p>
          <a:p>
            <a:pPr lvl="0" algn="just">
              <a:defRPr/>
            </a:pPr>
            <a:endParaRPr lang="en-IN" sz="1600" dirty="0" smtClean="0">
              <a:solidFill>
                <a:sysClr val="windowText" lastClr="000000"/>
              </a:solidFill>
            </a:endParaRPr>
          </a:p>
          <a:p>
            <a:pPr lvl="0" algn="just">
              <a:defRPr/>
            </a:pPr>
            <a:r>
              <a:rPr lang="en-IN" sz="1600" dirty="0" smtClean="0">
                <a:solidFill>
                  <a:sysClr val="windowText" lastClr="000000"/>
                </a:solidFill>
              </a:rPr>
              <a:t>Dependants</a:t>
            </a:r>
            <a:r>
              <a:rPr lang="en-IN" sz="1600" dirty="0">
                <a:solidFill>
                  <a:sysClr val="windowText" lastClr="000000"/>
                </a:solidFill>
              </a:rPr>
              <a:t>’ </a:t>
            </a:r>
            <a:r>
              <a:rPr lang="en-IN" sz="1600" dirty="0" smtClean="0">
                <a:solidFill>
                  <a:sysClr val="windowText" lastClr="000000"/>
                </a:solidFill>
              </a:rPr>
              <a:t>Benefit</a:t>
            </a:r>
          </a:p>
          <a:p>
            <a:pPr lvl="0" algn="just">
              <a:defRPr/>
            </a:pPr>
            <a:endParaRPr lang="en-IN" sz="1600" dirty="0">
              <a:solidFill>
                <a:sysClr val="windowText" lastClr="000000"/>
              </a:solidFill>
            </a:endParaRPr>
          </a:p>
          <a:p>
            <a:pPr lvl="0" algn="just">
              <a:defRPr/>
            </a:pPr>
            <a:r>
              <a:rPr lang="en-IN" sz="1600" dirty="0" smtClean="0">
                <a:solidFill>
                  <a:sysClr val="windowText" lastClr="000000"/>
                </a:solidFill>
              </a:rPr>
              <a:t>Maternity Benefit</a:t>
            </a:r>
          </a:p>
          <a:p>
            <a:pPr lvl="0" algn="just">
              <a:defRPr/>
            </a:pPr>
            <a:endParaRPr lang="en-IN" sz="1600" dirty="0" smtClean="0">
              <a:solidFill>
                <a:sysClr val="windowText" lastClr="000000"/>
              </a:solidFill>
            </a:endParaRPr>
          </a:p>
          <a:p>
            <a:pPr lvl="0" algn="just">
              <a:defRPr/>
            </a:pPr>
            <a:r>
              <a:rPr lang="en-IN" sz="1600" dirty="0" smtClean="0">
                <a:solidFill>
                  <a:sysClr val="windowText" lastClr="000000"/>
                </a:solidFill>
              </a:rPr>
              <a:t>Medical Benefit</a:t>
            </a:r>
          </a:p>
          <a:p>
            <a:pPr lvl="0" algn="just">
              <a:defRPr/>
            </a:pPr>
            <a:endParaRPr lang="en-IN" sz="1600" dirty="0">
              <a:solidFill>
                <a:sysClr val="windowText" lastClr="000000"/>
              </a:solidFill>
            </a:endParaRPr>
          </a:p>
          <a:p>
            <a:pPr marL="0" lvl="0" indent="0" algn="just">
              <a:buNone/>
              <a:defRPr/>
            </a:pPr>
            <a:r>
              <a:rPr lang="en-IN" sz="1600" dirty="0">
                <a:solidFill>
                  <a:sysClr val="windowText" lastClr="000000"/>
                </a:solidFill>
              </a:rPr>
              <a:t>Other benefits being provided to the beneficiaries are Confinement Expenses, Funeral</a:t>
            </a:r>
          </a:p>
          <a:p>
            <a:pPr marL="0" lvl="0" indent="0" algn="just">
              <a:buNone/>
              <a:defRPr/>
            </a:pPr>
            <a:r>
              <a:rPr lang="en-IN" sz="1600" dirty="0">
                <a:solidFill>
                  <a:sysClr val="windowText" lastClr="000000"/>
                </a:solidFill>
              </a:rPr>
              <a:t>Expenses, Vocational Rehabilitation, Physical Rehabilitation, Unemployment Allowance</a:t>
            </a:r>
          </a:p>
          <a:p>
            <a:pPr marL="0" lvl="0" indent="0" algn="just">
              <a:buNone/>
              <a:defRPr/>
            </a:pPr>
            <a:r>
              <a:rPr lang="en-IN" sz="1600" dirty="0">
                <a:solidFill>
                  <a:sysClr val="windowText" lastClr="000000"/>
                </a:solidFill>
              </a:rPr>
              <a:t>and Skill </a:t>
            </a:r>
            <a:r>
              <a:rPr lang="en-IN" sz="1600" dirty="0" smtClean="0">
                <a:solidFill>
                  <a:sysClr val="windowText" lastClr="000000"/>
                </a:solidFill>
              </a:rPr>
              <a:t>Up gradation </a:t>
            </a:r>
            <a:r>
              <a:rPr lang="en-IN" sz="1600" dirty="0">
                <a:solidFill>
                  <a:sysClr val="windowText" lastClr="000000"/>
                </a:solidFill>
              </a:rPr>
              <a:t>Training.</a:t>
            </a:r>
            <a:endParaRPr lang="en-IN" sz="1600" dirty="0" smtClean="0">
              <a:solidFill>
                <a:sysClr val="windowText" lastClr="000000"/>
              </a:solidFill>
            </a:endParaRPr>
          </a:p>
        </p:txBody>
      </p:sp>
      <p:sp>
        <p:nvSpPr>
          <p:cNvPr id="21506" name="AutoShape 2" descr="Image result for epf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dirty="0"/>
          </a:p>
        </p:txBody>
      </p:sp>
      <p:sp>
        <p:nvSpPr>
          <p:cNvPr id="13" name="Slide Number Placeholder 12"/>
          <p:cNvSpPr>
            <a:spLocks noGrp="1"/>
          </p:cNvSpPr>
          <p:nvPr>
            <p:ph type="sldNum" sz="quarter" idx="12"/>
          </p:nvPr>
        </p:nvSpPr>
        <p:spPr/>
        <p:txBody>
          <a:bodyPr/>
          <a:lstStyle/>
          <a:p>
            <a:fld id="{C0AC23B5-EAD0-4394-A5B0-2268959D633C}" type="slidenum">
              <a:rPr lang="en-IN" smtClean="0"/>
              <a:pPr/>
              <a:t>5</a:t>
            </a:fld>
            <a:endParaRPr lang="en-IN" dirty="0"/>
          </a:p>
        </p:txBody>
      </p:sp>
    </p:spTree>
    <p:extLst>
      <p:ext uri="{BB962C8B-B14F-4D97-AF65-F5344CB8AC3E}">
        <p14:creationId xmlns:p14="http://schemas.microsoft.com/office/powerpoint/2010/main" val="39854344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83568" y="296652"/>
            <a:ext cx="6264696" cy="396044"/>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1800" b="1" dirty="0" smtClean="0">
                <a:solidFill>
                  <a:srgbClr val="C00000"/>
                </a:solidFill>
              </a:rPr>
              <a:t>Eligibility conditions, duration &amp; scale of benefits</a:t>
            </a:r>
          </a:p>
          <a:p>
            <a:pPr algn="l"/>
            <a:endParaRPr lang="en-IN" sz="1800" b="1" dirty="0" smtClean="0">
              <a:solidFill>
                <a:srgbClr val="C00000"/>
              </a:solidFill>
            </a:endParaRPr>
          </a:p>
          <a:p>
            <a:pPr algn="l"/>
            <a:endParaRPr lang="en-IN" sz="1800" b="1" dirty="0" smtClean="0">
              <a:solidFill>
                <a:srgbClr val="C00000"/>
              </a:solidFill>
            </a:endParaRPr>
          </a:p>
          <a:p>
            <a:pPr algn="l"/>
            <a:endParaRPr lang="en-IN" sz="1800" b="1" dirty="0" smtClean="0">
              <a:solidFill>
                <a:srgbClr val="C00000"/>
              </a:solidFill>
              <a:cs typeface="Arial" pitchFamily="34" charset="0"/>
            </a:endParaRPr>
          </a:p>
          <a:p>
            <a:pPr algn="l"/>
            <a:endParaRPr lang="en-IN" sz="1900" b="1" dirty="0">
              <a:solidFill>
                <a:srgbClr val="C00000"/>
              </a:solidFill>
              <a:cs typeface="Arial" pitchFamily="34" charset="0"/>
            </a:endParaRPr>
          </a:p>
        </p:txBody>
      </p:sp>
      <p:sp>
        <p:nvSpPr>
          <p:cNvPr id="3" name="Content Placeholder 2"/>
          <p:cNvSpPr txBox="1">
            <a:spLocks/>
          </p:cNvSpPr>
          <p:nvPr/>
        </p:nvSpPr>
        <p:spPr>
          <a:xfrm>
            <a:off x="539552" y="908720"/>
            <a:ext cx="8147248" cy="583264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1112" indent="0" algn="just">
              <a:lnSpc>
                <a:spcPct val="95000"/>
              </a:lnSpc>
              <a:buClr>
                <a:srgbClr val="000000"/>
              </a:buClr>
              <a:buSzPct val="100000"/>
              <a:buFont typeface="Arial" pitchFamily="34" charset="0"/>
              <a:buNone/>
              <a:defRPr/>
            </a:pPr>
            <a:endParaRPr lang="en-US" sz="1400" dirty="0" smtClean="0">
              <a:solidFill>
                <a:srgbClr val="0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None/>
              <a:defRPr/>
            </a:pPr>
            <a:endParaRPr lang="en-IN" sz="1400" b="1" dirty="0" smtClean="0">
              <a:solidFill>
                <a:srgbClr val="C00000"/>
              </a:solidFill>
            </a:endParaRPr>
          </a:p>
          <a:p>
            <a:pPr marL="11112" indent="0" algn="just">
              <a:lnSpc>
                <a:spcPct val="95000"/>
              </a:lnSpc>
              <a:buClr>
                <a:srgbClr val="000000"/>
              </a:buClr>
              <a:buSzPct val="100000"/>
              <a:buNone/>
              <a:defRPr/>
            </a:pPr>
            <a:endParaRPr lang="en-IN" sz="1400" b="1" dirty="0">
              <a:solidFill>
                <a:srgbClr val="C00000"/>
              </a:solidFill>
            </a:endParaRPr>
          </a:p>
          <a:p>
            <a:pPr marL="11112" indent="0" algn="ctr">
              <a:lnSpc>
                <a:spcPct val="95000"/>
              </a:lnSpc>
              <a:buClr>
                <a:srgbClr val="000000"/>
              </a:buClr>
              <a:buSzPct val="100000"/>
              <a:buNone/>
              <a:defRPr/>
            </a:pPr>
            <a:endParaRPr lang="en-US" sz="1400" b="1" i="1" dirty="0" smtClean="0">
              <a:solidFill>
                <a:srgbClr val="C00000"/>
              </a:solidFill>
            </a:endParaRPr>
          </a:p>
          <a:p>
            <a:endParaRPr lang="en-IN" dirty="0"/>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35" y="0"/>
            <a:ext cx="36036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Footer Placeholder 6"/>
          <p:cNvSpPr>
            <a:spLocks noGrp="1"/>
          </p:cNvSpPr>
          <p:nvPr>
            <p:ph type="ftr" sz="quarter" idx="11"/>
          </p:nvPr>
        </p:nvSpPr>
        <p:spPr/>
        <p:txBody>
          <a:bodyPr/>
          <a:lstStyle/>
          <a:p>
            <a:r>
              <a:rPr lang="en-IN" b="1" dirty="0" smtClean="0">
                <a:solidFill>
                  <a:srgbClr val="C00000"/>
                </a:solidFill>
              </a:rPr>
              <a:t>www.workforce.org.in  (HR Knowledge) (ESIC/2018/001)</a:t>
            </a:r>
            <a:endParaRPr lang="en-IN" b="1" dirty="0">
              <a:solidFill>
                <a:srgbClr val="C00000"/>
              </a:solidFill>
            </a:endParaRPr>
          </a:p>
        </p:txBody>
      </p:sp>
      <p:sp>
        <p:nvSpPr>
          <p:cNvPr id="8" name="TextBox 7"/>
          <p:cNvSpPr txBox="1"/>
          <p:nvPr/>
        </p:nvSpPr>
        <p:spPr>
          <a:xfrm rot="16200000">
            <a:off x="-1867562" y="4288450"/>
            <a:ext cx="4104456" cy="369332"/>
          </a:xfrm>
          <a:prstGeom prst="rect">
            <a:avLst/>
          </a:prstGeom>
          <a:noFill/>
        </p:spPr>
        <p:txBody>
          <a:bodyPr wrap="square" rtlCol="0">
            <a:spAutoFit/>
          </a:bodyPr>
          <a:lstStyle/>
          <a:p>
            <a:r>
              <a:rPr lang="en-IN" dirty="0" smtClean="0">
                <a:solidFill>
                  <a:schemeClr val="bg1"/>
                </a:solidFill>
              </a:rPr>
              <a:t>HR Solutions</a:t>
            </a:r>
            <a:endParaRPr lang="en-IN" dirty="0">
              <a:solidFill>
                <a:schemeClr val="bg1"/>
              </a:solidFill>
            </a:endParaRPr>
          </a:p>
        </p:txBody>
      </p:sp>
      <p:pic>
        <p:nvPicPr>
          <p:cNvPr id="9" name="Picture 8" descr="Logo Final.jpg"/>
          <p:cNvPicPr>
            <a:picLocks noChangeAspect="1"/>
          </p:cNvPicPr>
          <p:nvPr/>
        </p:nvPicPr>
        <p:blipFill>
          <a:blip r:embed="rId3" cstate="print"/>
          <a:stretch>
            <a:fillRect/>
          </a:stretch>
        </p:blipFill>
        <p:spPr>
          <a:xfrm>
            <a:off x="6927008" y="0"/>
            <a:ext cx="2216992" cy="1270255"/>
          </a:xfrm>
          <a:prstGeom prst="rect">
            <a:avLst/>
          </a:prstGeom>
          <a:ln>
            <a:noFill/>
          </a:ln>
          <a:effectLst>
            <a:softEdge rad="112500"/>
          </a:effectLst>
        </p:spPr>
      </p:pic>
      <p:sp>
        <p:nvSpPr>
          <p:cNvPr id="12" name="Content Placeholder 2"/>
          <p:cNvSpPr txBox="1">
            <a:spLocks/>
          </p:cNvSpPr>
          <p:nvPr/>
        </p:nvSpPr>
        <p:spPr>
          <a:xfrm>
            <a:off x="683568" y="980728"/>
            <a:ext cx="8003232" cy="5184577"/>
          </a:xfrm>
          <a:prstGeom prst="rect">
            <a:avLst/>
          </a:prstGeom>
          <a:solidFill>
            <a:schemeClr val="bg1"/>
          </a:solidFill>
        </p:spPr>
        <p:txBody>
          <a:bodyPr vert="horz" lIns="91440" tIns="45720" rIns="91440" bIns="45720" rtlCol="0">
            <a:normAutofit fontScale="925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lgn="just">
              <a:defRPr/>
            </a:pPr>
            <a:r>
              <a:rPr lang="en-IN" sz="1600" b="1" u="sng" dirty="0" smtClean="0">
                <a:solidFill>
                  <a:srgbClr val="FF0000"/>
                </a:solidFill>
              </a:rPr>
              <a:t>SICKNESS BENEFIT</a:t>
            </a:r>
          </a:p>
          <a:p>
            <a:pPr marL="0" lvl="0" indent="0" algn="just">
              <a:buNone/>
              <a:defRPr/>
            </a:pPr>
            <a:endParaRPr lang="en-IN" sz="1600" b="1" u="sng" dirty="0" smtClean="0">
              <a:solidFill>
                <a:srgbClr val="FF0000"/>
              </a:solidFill>
            </a:endParaRPr>
          </a:p>
          <a:p>
            <a:pPr lvl="0" algn="just">
              <a:buFont typeface="+mj-lt"/>
              <a:buAutoNum type="alphaUcPeriod"/>
              <a:defRPr/>
            </a:pPr>
            <a:r>
              <a:rPr lang="en-IN" sz="1600" b="1" u="sng" dirty="0" smtClean="0">
                <a:solidFill>
                  <a:sysClr val="windowText" lastClr="000000"/>
                </a:solidFill>
              </a:rPr>
              <a:t>Sickness Benefit</a:t>
            </a:r>
          </a:p>
          <a:p>
            <a:pPr marL="800100" lvl="2" indent="0" algn="just">
              <a:buNone/>
              <a:defRPr/>
            </a:pPr>
            <a:r>
              <a:rPr lang="en-IN" sz="1600" b="1" dirty="0">
                <a:solidFill>
                  <a:sysClr val="windowText" lastClr="000000"/>
                </a:solidFill>
              </a:rPr>
              <a:t>Eligibility</a:t>
            </a:r>
            <a:r>
              <a:rPr lang="en-IN" sz="1600" dirty="0">
                <a:solidFill>
                  <a:sysClr val="windowText" lastClr="000000"/>
                </a:solidFill>
              </a:rPr>
              <a:t>: Payment of contribution for 78 days in corresponding Contribution Period.</a:t>
            </a:r>
          </a:p>
          <a:p>
            <a:pPr marL="800100" lvl="2" indent="0" algn="just">
              <a:buNone/>
              <a:defRPr/>
            </a:pPr>
            <a:r>
              <a:rPr lang="en-IN" sz="1600" b="1" dirty="0">
                <a:solidFill>
                  <a:sysClr val="windowText" lastClr="000000"/>
                </a:solidFill>
              </a:rPr>
              <a:t>Duration &amp; scale of benefits</a:t>
            </a:r>
            <a:r>
              <a:rPr lang="en-IN" sz="1600" dirty="0">
                <a:solidFill>
                  <a:sysClr val="windowText" lastClr="000000"/>
                </a:solidFill>
              </a:rPr>
              <a:t>: Up to 91 days in two consecutive Benefit Periods.</a:t>
            </a:r>
          </a:p>
          <a:p>
            <a:pPr marL="800100" lvl="2" indent="0" algn="just">
              <a:buNone/>
              <a:defRPr/>
            </a:pPr>
            <a:r>
              <a:rPr lang="en-IN" sz="1600" b="1" dirty="0">
                <a:solidFill>
                  <a:sysClr val="windowText" lastClr="000000"/>
                </a:solidFill>
              </a:rPr>
              <a:t>Rate</a:t>
            </a:r>
            <a:r>
              <a:rPr lang="en-IN" sz="1600" dirty="0">
                <a:solidFill>
                  <a:sysClr val="windowText" lastClr="000000"/>
                </a:solidFill>
              </a:rPr>
              <a:t>: 70% of the average daily </a:t>
            </a:r>
            <a:r>
              <a:rPr lang="en-IN" sz="1600" dirty="0" smtClean="0">
                <a:solidFill>
                  <a:sysClr val="windowText" lastClr="000000"/>
                </a:solidFill>
              </a:rPr>
              <a:t>wages.</a:t>
            </a:r>
          </a:p>
          <a:p>
            <a:pPr marL="800100" lvl="2" indent="0" algn="just">
              <a:buNone/>
              <a:defRPr/>
            </a:pPr>
            <a:endParaRPr lang="en-IN" sz="1600" dirty="0" smtClean="0">
              <a:solidFill>
                <a:sysClr val="windowText" lastClr="000000"/>
              </a:solidFill>
            </a:endParaRPr>
          </a:p>
          <a:p>
            <a:pPr algn="just">
              <a:buFont typeface="+mj-lt"/>
              <a:buAutoNum type="alphaUcPeriod"/>
              <a:defRPr/>
            </a:pPr>
            <a:r>
              <a:rPr lang="en-IN" sz="1600" b="1" u="sng" dirty="0" smtClean="0">
                <a:solidFill>
                  <a:sysClr val="windowText" lastClr="000000"/>
                </a:solidFill>
              </a:rPr>
              <a:t>Enhanced </a:t>
            </a:r>
            <a:r>
              <a:rPr lang="en-IN" sz="1600" b="1" u="sng" dirty="0">
                <a:solidFill>
                  <a:sysClr val="windowText" lastClr="000000"/>
                </a:solidFill>
              </a:rPr>
              <a:t>Sickness Benefit (For Vasectomy/Tubectomy</a:t>
            </a:r>
            <a:r>
              <a:rPr lang="en-IN" sz="1600" b="1" u="sng" dirty="0" smtClean="0">
                <a:solidFill>
                  <a:sysClr val="windowText" lastClr="000000"/>
                </a:solidFill>
              </a:rPr>
              <a:t>)</a:t>
            </a:r>
          </a:p>
          <a:p>
            <a:pPr marL="800100" lvl="2" indent="0" algn="just">
              <a:buNone/>
              <a:defRPr/>
            </a:pPr>
            <a:r>
              <a:rPr lang="en-IN" sz="1600" b="1" dirty="0">
                <a:solidFill>
                  <a:sysClr val="windowText" lastClr="000000"/>
                </a:solidFill>
              </a:rPr>
              <a:t>Eligibility</a:t>
            </a:r>
            <a:r>
              <a:rPr lang="en-IN" sz="1600" dirty="0">
                <a:solidFill>
                  <a:sysClr val="windowText" lastClr="000000"/>
                </a:solidFill>
              </a:rPr>
              <a:t>: Payment of contribution for 78 days in corresponding Contribution Period.</a:t>
            </a:r>
          </a:p>
          <a:p>
            <a:pPr marL="800100" lvl="2" indent="0" algn="just">
              <a:buNone/>
              <a:defRPr/>
            </a:pPr>
            <a:r>
              <a:rPr lang="en-IN" sz="1600" b="1" dirty="0">
                <a:solidFill>
                  <a:sysClr val="windowText" lastClr="000000"/>
                </a:solidFill>
              </a:rPr>
              <a:t>Duration &amp; scale of benefits</a:t>
            </a:r>
            <a:r>
              <a:rPr lang="en-IN" sz="1600" dirty="0">
                <a:solidFill>
                  <a:sysClr val="windowText" lastClr="000000"/>
                </a:solidFill>
              </a:rPr>
              <a:t>: 14 days for Tubectomy &amp; 7 days for Vasectomy, extendable </a:t>
            </a:r>
            <a:r>
              <a:rPr lang="en-IN" sz="1600" dirty="0" smtClean="0">
                <a:solidFill>
                  <a:sysClr val="windowText" lastClr="000000"/>
                </a:solidFill>
              </a:rPr>
              <a:t>on medical </a:t>
            </a:r>
            <a:r>
              <a:rPr lang="en-IN" sz="1600" dirty="0">
                <a:solidFill>
                  <a:sysClr val="windowText" lastClr="000000"/>
                </a:solidFill>
              </a:rPr>
              <a:t>advice.</a:t>
            </a:r>
          </a:p>
          <a:p>
            <a:pPr marL="800100" lvl="2" indent="0" algn="just">
              <a:buNone/>
              <a:defRPr/>
            </a:pPr>
            <a:r>
              <a:rPr lang="en-IN" sz="1600" b="1" dirty="0">
                <a:solidFill>
                  <a:sysClr val="windowText" lastClr="000000"/>
                </a:solidFill>
              </a:rPr>
              <a:t>Rate</a:t>
            </a:r>
            <a:r>
              <a:rPr lang="en-IN" sz="1600" dirty="0">
                <a:solidFill>
                  <a:sysClr val="windowText" lastClr="000000"/>
                </a:solidFill>
              </a:rPr>
              <a:t>: 100% of the average daily wages</a:t>
            </a:r>
            <a:r>
              <a:rPr lang="en-IN" sz="1600" dirty="0" smtClean="0">
                <a:solidFill>
                  <a:sysClr val="windowText" lastClr="000000"/>
                </a:solidFill>
              </a:rPr>
              <a:t>.</a:t>
            </a:r>
          </a:p>
          <a:p>
            <a:pPr marL="800100" lvl="2" indent="0" algn="just">
              <a:buNone/>
              <a:defRPr/>
            </a:pPr>
            <a:endParaRPr lang="en-IN" sz="1600" dirty="0" smtClean="0">
              <a:solidFill>
                <a:sysClr val="windowText" lastClr="000000"/>
              </a:solidFill>
            </a:endParaRPr>
          </a:p>
          <a:p>
            <a:pPr algn="just">
              <a:buFont typeface="+mj-lt"/>
              <a:buAutoNum type="alphaUcPeriod"/>
              <a:defRPr/>
            </a:pPr>
            <a:r>
              <a:rPr lang="en-IN" sz="1600" b="1" u="sng" dirty="0">
                <a:solidFill>
                  <a:sysClr val="windowText" lastClr="000000"/>
                </a:solidFill>
              </a:rPr>
              <a:t>Extended Sickness </a:t>
            </a:r>
            <a:r>
              <a:rPr lang="en-IN" sz="1600" b="1" u="sng" dirty="0" smtClean="0">
                <a:solidFill>
                  <a:sysClr val="windowText" lastClr="000000"/>
                </a:solidFill>
              </a:rPr>
              <a:t>Benefit</a:t>
            </a:r>
          </a:p>
          <a:p>
            <a:pPr marL="800100" lvl="2" indent="0" algn="just">
              <a:buNone/>
              <a:defRPr/>
            </a:pPr>
            <a:r>
              <a:rPr lang="en-IN" sz="1600" b="1" dirty="0">
                <a:solidFill>
                  <a:sysClr val="windowText" lastClr="000000"/>
                </a:solidFill>
              </a:rPr>
              <a:t>Eligibility</a:t>
            </a:r>
            <a:r>
              <a:rPr lang="en-IN" sz="1600" dirty="0">
                <a:solidFill>
                  <a:sysClr val="windowText" lastClr="000000"/>
                </a:solidFill>
              </a:rPr>
              <a:t>: For 34 specified long term diseases, continuous insurable employment for </a:t>
            </a:r>
            <a:r>
              <a:rPr lang="en-IN" sz="1600" dirty="0" smtClean="0">
                <a:solidFill>
                  <a:sysClr val="windowText" lastClr="000000"/>
                </a:solidFill>
              </a:rPr>
              <a:t>two years </a:t>
            </a:r>
            <a:r>
              <a:rPr lang="en-IN" sz="1600" dirty="0">
                <a:solidFill>
                  <a:sysClr val="windowText" lastClr="000000"/>
                </a:solidFill>
              </a:rPr>
              <a:t>with minimum 156 days' contribution in four consecutive Contribution Periods</a:t>
            </a:r>
            <a:r>
              <a:rPr lang="en-IN" sz="1600" dirty="0" smtClean="0">
                <a:solidFill>
                  <a:sysClr val="windowText" lastClr="000000"/>
                </a:solidFill>
              </a:rPr>
              <a:t>.</a:t>
            </a:r>
          </a:p>
          <a:p>
            <a:pPr marL="800100" lvl="2" indent="0" algn="just">
              <a:buNone/>
              <a:defRPr/>
            </a:pPr>
            <a:r>
              <a:rPr lang="en-IN" sz="1600" b="1" dirty="0">
                <a:solidFill>
                  <a:sysClr val="windowText" lastClr="000000"/>
                </a:solidFill>
              </a:rPr>
              <a:t>Duration &amp; scale of benefits</a:t>
            </a:r>
            <a:r>
              <a:rPr lang="en-IN" sz="1600" dirty="0">
                <a:solidFill>
                  <a:sysClr val="windowText" lastClr="000000"/>
                </a:solidFill>
              </a:rPr>
              <a:t>: 124 days during a period of two years. This may be </a:t>
            </a:r>
            <a:r>
              <a:rPr lang="en-IN" sz="1600" dirty="0" smtClean="0">
                <a:solidFill>
                  <a:sysClr val="windowText" lastClr="000000"/>
                </a:solidFill>
              </a:rPr>
              <a:t>extended up to </a:t>
            </a:r>
            <a:r>
              <a:rPr lang="en-IN" sz="1600" dirty="0">
                <a:solidFill>
                  <a:sysClr val="windowText" lastClr="000000"/>
                </a:solidFill>
              </a:rPr>
              <a:t>two years on medical advice.</a:t>
            </a:r>
          </a:p>
          <a:p>
            <a:pPr marL="800100" lvl="2" indent="0" algn="just">
              <a:buNone/>
              <a:defRPr/>
            </a:pPr>
            <a:r>
              <a:rPr lang="en-IN" sz="1600" b="1" dirty="0">
                <a:solidFill>
                  <a:sysClr val="windowText" lastClr="000000"/>
                </a:solidFill>
              </a:rPr>
              <a:t>Rate</a:t>
            </a:r>
            <a:r>
              <a:rPr lang="en-IN" sz="1600" dirty="0">
                <a:solidFill>
                  <a:sysClr val="windowText" lastClr="000000"/>
                </a:solidFill>
              </a:rPr>
              <a:t>: 80% of the average daily wages.</a:t>
            </a:r>
            <a:endParaRPr lang="en-IN" sz="1600" dirty="0" smtClean="0">
              <a:solidFill>
                <a:sysClr val="windowText" lastClr="000000"/>
              </a:solidFill>
            </a:endParaRPr>
          </a:p>
        </p:txBody>
      </p:sp>
      <p:sp>
        <p:nvSpPr>
          <p:cNvPr id="21506" name="AutoShape 2" descr="Image result for epf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dirty="0"/>
          </a:p>
        </p:txBody>
      </p:sp>
      <p:sp>
        <p:nvSpPr>
          <p:cNvPr id="13" name="Slide Number Placeholder 12"/>
          <p:cNvSpPr>
            <a:spLocks noGrp="1"/>
          </p:cNvSpPr>
          <p:nvPr>
            <p:ph type="sldNum" sz="quarter" idx="12"/>
          </p:nvPr>
        </p:nvSpPr>
        <p:spPr/>
        <p:txBody>
          <a:bodyPr/>
          <a:lstStyle/>
          <a:p>
            <a:fld id="{C0AC23B5-EAD0-4394-A5B0-2268959D633C}" type="slidenum">
              <a:rPr lang="en-IN" smtClean="0"/>
              <a:pPr/>
              <a:t>6</a:t>
            </a:fld>
            <a:endParaRPr lang="en-IN" dirty="0"/>
          </a:p>
        </p:txBody>
      </p:sp>
    </p:spTree>
    <p:extLst>
      <p:ext uri="{BB962C8B-B14F-4D97-AF65-F5344CB8AC3E}">
        <p14:creationId xmlns:p14="http://schemas.microsoft.com/office/powerpoint/2010/main" val="4555632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83568" y="296652"/>
            <a:ext cx="6264696" cy="396044"/>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IN" sz="1800" b="1" dirty="0" smtClean="0">
              <a:solidFill>
                <a:srgbClr val="C00000"/>
              </a:solidFill>
            </a:endParaRPr>
          </a:p>
          <a:p>
            <a:pPr algn="l"/>
            <a:endParaRPr lang="en-IN" sz="1800" b="1" dirty="0" smtClean="0">
              <a:solidFill>
                <a:srgbClr val="C00000"/>
              </a:solidFill>
            </a:endParaRPr>
          </a:p>
          <a:p>
            <a:pPr algn="l"/>
            <a:endParaRPr lang="en-IN" sz="1800" b="1" dirty="0" smtClean="0">
              <a:solidFill>
                <a:srgbClr val="C00000"/>
              </a:solidFill>
              <a:cs typeface="Arial" pitchFamily="34" charset="0"/>
            </a:endParaRPr>
          </a:p>
          <a:p>
            <a:pPr algn="l"/>
            <a:endParaRPr lang="en-IN" sz="1900" b="1" dirty="0">
              <a:solidFill>
                <a:srgbClr val="C00000"/>
              </a:solidFill>
              <a:cs typeface="Arial" pitchFamily="34" charset="0"/>
            </a:endParaRPr>
          </a:p>
        </p:txBody>
      </p:sp>
      <p:sp>
        <p:nvSpPr>
          <p:cNvPr id="3" name="Content Placeholder 2"/>
          <p:cNvSpPr txBox="1">
            <a:spLocks/>
          </p:cNvSpPr>
          <p:nvPr/>
        </p:nvSpPr>
        <p:spPr>
          <a:xfrm>
            <a:off x="539552" y="908720"/>
            <a:ext cx="8147248" cy="583264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1112" indent="0" algn="just">
              <a:lnSpc>
                <a:spcPct val="95000"/>
              </a:lnSpc>
              <a:buClr>
                <a:srgbClr val="000000"/>
              </a:buClr>
              <a:buSzPct val="100000"/>
              <a:buFont typeface="Arial" pitchFamily="34" charset="0"/>
              <a:buNone/>
              <a:defRPr/>
            </a:pPr>
            <a:endParaRPr lang="en-US" sz="1400" dirty="0" smtClean="0">
              <a:solidFill>
                <a:srgbClr val="0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None/>
              <a:defRPr/>
            </a:pPr>
            <a:endParaRPr lang="en-IN" sz="1400" b="1" dirty="0" smtClean="0">
              <a:solidFill>
                <a:srgbClr val="C00000"/>
              </a:solidFill>
            </a:endParaRPr>
          </a:p>
          <a:p>
            <a:pPr marL="11112" indent="0" algn="just">
              <a:lnSpc>
                <a:spcPct val="95000"/>
              </a:lnSpc>
              <a:buClr>
                <a:srgbClr val="000000"/>
              </a:buClr>
              <a:buSzPct val="100000"/>
              <a:buNone/>
              <a:defRPr/>
            </a:pPr>
            <a:endParaRPr lang="en-IN" sz="1400" b="1" dirty="0">
              <a:solidFill>
                <a:srgbClr val="C00000"/>
              </a:solidFill>
            </a:endParaRPr>
          </a:p>
          <a:p>
            <a:pPr marL="11112" indent="0" algn="ctr">
              <a:lnSpc>
                <a:spcPct val="95000"/>
              </a:lnSpc>
              <a:buClr>
                <a:srgbClr val="000000"/>
              </a:buClr>
              <a:buSzPct val="100000"/>
              <a:buNone/>
              <a:defRPr/>
            </a:pPr>
            <a:endParaRPr lang="en-US" sz="1400" b="1" i="1" dirty="0" smtClean="0">
              <a:solidFill>
                <a:srgbClr val="C00000"/>
              </a:solidFill>
            </a:endParaRPr>
          </a:p>
          <a:p>
            <a:endParaRPr lang="en-IN" dirty="0"/>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35" y="0"/>
            <a:ext cx="36036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Footer Placeholder 6"/>
          <p:cNvSpPr>
            <a:spLocks noGrp="1"/>
          </p:cNvSpPr>
          <p:nvPr>
            <p:ph type="ftr" sz="quarter" idx="11"/>
          </p:nvPr>
        </p:nvSpPr>
        <p:spPr/>
        <p:txBody>
          <a:bodyPr/>
          <a:lstStyle/>
          <a:p>
            <a:r>
              <a:rPr lang="en-IN" b="1" dirty="0" smtClean="0">
                <a:solidFill>
                  <a:srgbClr val="C00000"/>
                </a:solidFill>
              </a:rPr>
              <a:t>www.workforce.org.in  (HR Knowledge) (ESIC/2018/001)</a:t>
            </a:r>
            <a:endParaRPr lang="en-IN" b="1" dirty="0">
              <a:solidFill>
                <a:srgbClr val="C00000"/>
              </a:solidFill>
            </a:endParaRPr>
          </a:p>
        </p:txBody>
      </p:sp>
      <p:sp>
        <p:nvSpPr>
          <p:cNvPr id="8" name="TextBox 7"/>
          <p:cNvSpPr txBox="1"/>
          <p:nvPr/>
        </p:nvSpPr>
        <p:spPr>
          <a:xfrm rot="16200000">
            <a:off x="-1867562" y="4288450"/>
            <a:ext cx="4104456" cy="369332"/>
          </a:xfrm>
          <a:prstGeom prst="rect">
            <a:avLst/>
          </a:prstGeom>
          <a:noFill/>
        </p:spPr>
        <p:txBody>
          <a:bodyPr wrap="square" rtlCol="0">
            <a:spAutoFit/>
          </a:bodyPr>
          <a:lstStyle/>
          <a:p>
            <a:r>
              <a:rPr lang="en-IN" dirty="0" smtClean="0">
                <a:solidFill>
                  <a:schemeClr val="bg1"/>
                </a:solidFill>
              </a:rPr>
              <a:t>HR Solutions</a:t>
            </a:r>
            <a:endParaRPr lang="en-IN" dirty="0">
              <a:solidFill>
                <a:schemeClr val="bg1"/>
              </a:solidFill>
            </a:endParaRPr>
          </a:p>
        </p:txBody>
      </p:sp>
      <p:pic>
        <p:nvPicPr>
          <p:cNvPr id="9" name="Picture 8" descr="Logo Final.jpg"/>
          <p:cNvPicPr>
            <a:picLocks noChangeAspect="1"/>
          </p:cNvPicPr>
          <p:nvPr/>
        </p:nvPicPr>
        <p:blipFill>
          <a:blip r:embed="rId3" cstate="print"/>
          <a:stretch>
            <a:fillRect/>
          </a:stretch>
        </p:blipFill>
        <p:spPr>
          <a:xfrm>
            <a:off x="6927008" y="0"/>
            <a:ext cx="2216992" cy="1270255"/>
          </a:xfrm>
          <a:prstGeom prst="rect">
            <a:avLst/>
          </a:prstGeom>
          <a:ln>
            <a:noFill/>
          </a:ln>
          <a:effectLst>
            <a:softEdge rad="112500"/>
          </a:effectLst>
        </p:spPr>
      </p:pic>
      <p:sp>
        <p:nvSpPr>
          <p:cNvPr id="12" name="Content Placeholder 2"/>
          <p:cNvSpPr txBox="1">
            <a:spLocks/>
          </p:cNvSpPr>
          <p:nvPr/>
        </p:nvSpPr>
        <p:spPr>
          <a:xfrm>
            <a:off x="683568" y="1124744"/>
            <a:ext cx="8003232" cy="5040561"/>
          </a:xfrm>
          <a:prstGeom prst="rect">
            <a:avLst/>
          </a:prstGeom>
          <a:solidFill>
            <a:schemeClr val="bg1"/>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lgn="just">
              <a:defRPr/>
            </a:pPr>
            <a:r>
              <a:rPr lang="en-IN" sz="1600" b="1" u="sng" dirty="0">
                <a:solidFill>
                  <a:srgbClr val="FF0000"/>
                </a:solidFill>
              </a:rPr>
              <a:t>DISABLEMENT </a:t>
            </a:r>
            <a:r>
              <a:rPr lang="en-IN" sz="1600" b="1" u="sng" dirty="0" smtClean="0">
                <a:solidFill>
                  <a:srgbClr val="FF0000"/>
                </a:solidFill>
              </a:rPr>
              <a:t>BENEFIT</a:t>
            </a:r>
          </a:p>
          <a:p>
            <a:pPr lvl="0" algn="just">
              <a:defRPr/>
            </a:pPr>
            <a:endParaRPr lang="en-IN" sz="1600" b="1" u="sng" dirty="0" smtClean="0">
              <a:solidFill>
                <a:srgbClr val="FF0000"/>
              </a:solidFill>
            </a:endParaRPr>
          </a:p>
          <a:p>
            <a:pPr lvl="0" algn="just">
              <a:buFont typeface="+mj-lt"/>
              <a:buAutoNum type="alphaUcPeriod"/>
              <a:defRPr/>
            </a:pPr>
            <a:r>
              <a:rPr lang="en-IN" sz="1600" b="1" u="sng" dirty="0">
                <a:solidFill>
                  <a:sysClr val="windowText" lastClr="000000"/>
                </a:solidFill>
              </a:rPr>
              <a:t>Temporary Disablement </a:t>
            </a:r>
            <a:r>
              <a:rPr lang="en-IN" sz="1600" b="1" u="sng" dirty="0" smtClean="0">
                <a:solidFill>
                  <a:sysClr val="windowText" lastClr="000000"/>
                </a:solidFill>
              </a:rPr>
              <a:t>Benefit</a:t>
            </a:r>
          </a:p>
          <a:p>
            <a:pPr marL="800100" lvl="2" indent="0" algn="just">
              <a:buNone/>
              <a:defRPr/>
            </a:pPr>
            <a:r>
              <a:rPr lang="en-IN" sz="1600" b="1" dirty="0">
                <a:solidFill>
                  <a:sysClr val="windowText" lastClr="000000"/>
                </a:solidFill>
              </a:rPr>
              <a:t>Eligibility</a:t>
            </a:r>
            <a:r>
              <a:rPr lang="en-IN" sz="1600" dirty="0">
                <a:solidFill>
                  <a:sysClr val="windowText" lastClr="000000"/>
                </a:solidFill>
              </a:rPr>
              <a:t>: From day one of entering insurable employment for disablement due to</a:t>
            </a:r>
          </a:p>
          <a:p>
            <a:pPr marL="800100" lvl="2" indent="0" algn="just">
              <a:buNone/>
              <a:defRPr/>
            </a:pPr>
            <a:r>
              <a:rPr lang="en-IN" sz="1600" dirty="0">
                <a:solidFill>
                  <a:sysClr val="windowText" lastClr="000000"/>
                </a:solidFill>
              </a:rPr>
              <a:t>employment injury.</a:t>
            </a:r>
          </a:p>
          <a:p>
            <a:pPr marL="800100" lvl="2" indent="0" algn="just">
              <a:buNone/>
              <a:defRPr/>
            </a:pPr>
            <a:r>
              <a:rPr lang="en-IN" sz="1600" b="1" dirty="0">
                <a:solidFill>
                  <a:sysClr val="windowText" lastClr="000000"/>
                </a:solidFill>
              </a:rPr>
              <a:t>Duration &amp; scale of benefits</a:t>
            </a:r>
            <a:r>
              <a:rPr lang="en-IN" sz="1600" dirty="0">
                <a:solidFill>
                  <a:sysClr val="windowText" lastClr="000000"/>
                </a:solidFill>
              </a:rPr>
              <a:t>: As long as temporary disablement lasts.</a:t>
            </a:r>
          </a:p>
          <a:p>
            <a:pPr marL="800100" lvl="2" indent="0" algn="just">
              <a:buNone/>
              <a:defRPr/>
            </a:pPr>
            <a:r>
              <a:rPr lang="en-IN" sz="1600" b="1" dirty="0">
                <a:solidFill>
                  <a:sysClr val="windowText" lastClr="000000"/>
                </a:solidFill>
              </a:rPr>
              <a:t>Rate</a:t>
            </a:r>
            <a:r>
              <a:rPr lang="en-IN" sz="1600" dirty="0">
                <a:solidFill>
                  <a:sysClr val="windowText" lastClr="000000"/>
                </a:solidFill>
              </a:rPr>
              <a:t>: 90% of the average daily wages approx</a:t>
            </a:r>
            <a:r>
              <a:rPr lang="en-IN" sz="1600" dirty="0" smtClean="0">
                <a:solidFill>
                  <a:sysClr val="windowText" lastClr="000000"/>
                </a:solidFill>
              </a:rPr>
              <a:t>.</a:t>
            </a:r>
          </a:p>
          <a:p>
            <a:pPr marL="800100" lvl="2" indent="0" algn="just">
              <a:buNone/>
              <a:defRPr/>
            </a:pPr>
            <a:endParaRPr lang="en-IN" sz="1600" dirty="0" smtClean="0">
              <a:solidFill>
                <a:sysClr val="windowText" lastClr="000000"/>
              </a:solidFill>
            </a:endParaRPr>
          </a:p>
          <a:p>
            <a:pPr algn="just">
              <a:buFont typeface="+mj-lt"/>
              <a:buAutoNum type="alphaUcPeriod"/>
              <a:defRPr/>
            </a:pPr>
            <a:r>
              <a:rPr lang="en-IN" sz="1600" b="1" u="sng" dirty="0">
                <a:solidFill>
                  <a:sysClr val="windowText" lastClr="000000"/>
                </a:solidFill>
              </a:rPr>
              <a:t>Permanent Disablement </a:t>
            </a:r>
            <a:r>
              <a:rPr lang="en-IN" sz="1600" b="1" u="sng" dirty="0" smtClean="0">
                <a:solidFill>
                  <a:sysClr val="windowText" lastClr="000000"/>
                </a:solidFill>
              </a:rPr>
              <a:t>Benefit</a:t>
            </a:r>
          </a:p>
          <a:p>
            <a:pPr marL="800100" lvl="2" indent="0" algn="just">
              <a:buNone/>
              <a:defRPr/>
            </a:pPr>
            <a:r>
              <a:rPr lang="en-IN" sz="1600" b="1" dirty="0">
                <a:solidFill>
                  <a:sysClr val="windowText" lastClr="000000"/>
                </a:solidFill>
              </a:rPr>
              <a:t>Eligibility</a:t>
            </a:r>
            <a:r>
              <a:rPr lang="en-IN" sz="1600" dirty="0">
                <a:solidFill>
                  <a:sysClr val="windowText" lastClr="000000"/>
                </a:solidFill>
              </a:rPr>
              <a:t>: From day one of entering insurable employment for disablement due to</a:t>
            </a:r>
          </a:p>
          <a:p>
            <a:pPr marL="800100" lvl="2" indent="0" algn="just">
              <a:buNone/>
              <a:defRPr/>
            </a:pPr>
            <a:r>
              <a:rPr lang="en-IN" sz="1600" dirty="0">
                <a:solidFill>
                  <a:sysClr val="windowText" lastClr="000000"/>
                </a:solidFill>
              </a:rPr>
              <a:t>employment injury.</a:t>
            </a:r>
          </a:p>
          <a:p>
            <a:pPr marL="800100" lvl="2" indent="0" algn="just">
              <a:buNone/>
              <a:defRPr/>
            </a:pPr>
            <a:r>
              <a:rPr lang="en-IN" sz="1600" b="1" dirty="0">
                <a:solidFill>
                  <a:sysClr val="windowText" lastClr="000000"/>
                </a:solidFill>
              </a:rPr>
              <a:t>Duration &amp; scale of benefits</a:t>
            </a:r>
            <a:r>
              <a:rPr lang="en-IN" sz="1600" dirty="0">
                <a:solidFill>
                  <a:sysClr val="windowText" lastClr="000000"/>
                </a:solidFill>
              </a:rPr>
              <a:t>: For whole life.</a:t>
            </a:r>
          </a:p>
          <a:p>
            <a:pPr marL="800100" lvl="2" indent="0" algn="just">
              <a:buNone/>
              <a:defRPr/>
            </a:pPr>
            <a:r>
              <a:rPr lang="en-IN" sz="1600" b="1" dirty="0">
                <a:solidFill>
                  <a:sysClr val="windowText" lastClr="000000"/>
                </a:solidFill>
              </a:rPr>
              <a:t>Rate</a:t>
            </a:r>
            <a:r>
              <a:rPr lang="en-IN" sz="1600" dirty="0">
                <a:solidFill>
                  <a:sysClr val="windowText" lastClr="000000"/>
                </a:solidFill>
              </a:rPr>
              <a:t>: For permanent total disablement - 90% of the average daily wages. For permanent </a:t>
            </a:r>
            <a:r>
              <a:rPr lang="en-IN" sz="1600" dirty="0" smtClean="0">
                <a:solidFill>
                  <a:sysClr val="windowText" lastClr="000000"/>
                </a:solidFill>
              </a:rPr>
              <a:t>partial disablement </a:t>
            </a:r>
            <a:r>
              <a:rPr lang="en-IN" sz="1600" dirty="0">
                <a:solidFill>
                  <a:sysClr val="windowText" lastClr="000000"/>
                </a:solidFill>
              </a:rPr>
              <a:t>- Proportionate to the loss of earning capacity as determined by medical board</a:t>
            </a:r>
            <a:r>
              <a:rPr lang="en-IN" sz="1600" dirty="0" smtClean="0">
                <a:solidFill>
                  <a:sysClr val="windowText" lastClr="000000"/>
                </a:solidFill>
              </a:rPr>
              <a:t>.</a:t>
            </a:r>
          </a:p>
          <a:p>
            <a:pPr marL="800100" lvl="2" indent="0" algn="just">
              <a:buNone/>
              <a:defRPr/>
            </a:pPr>
            <a:endParaRPr lang="en-IN" sz="1600" dirty="0" smtClean="0">
              <a:solidFill>
                <a:sysClr val="windowText" lastClr="000000"/>
              </a:solidFill>
            </a:endParaRPr>
          </a:p>
        </p:txBody>
      </p:sp>
      <p:sp>
        <p:nvSpPr>
          <p:cNvPr id="21506" name="AutoShape 2" descr="Image result for epf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dirty="0"/>
          </a:p>
        </p:txBody>
      </p:sp>
      <p:sp>
        <p:nvSpPr>
          <p:cNvPr id="13" name="Slide Number Placeholder 12"/>
          <p:cNvSpPr>
            <a:spLocks noGrp="1"/>
          </p:cNvSpPr>
          <p:nvPr>
            <p:ph type="sldNum" sz="quarter" idx="12"/>
          </p:nvPr>
        </p:nvSpPr>
        <p:spPr/>
        <p:txBody>
          <a:bodyPr/>
          <a:lstStyle/>
          <a:p>
            <a:fld id="{C0AC23B5-EAD0-4394-A5B0-2268959D633C}" type="slidenum">
              <a:rPr lang="en-IN" smtClean="0"/>
              <a:pPr/>
              <a:t>7</a:t>
            </a:fld>
            <a:endParaRPr lang="en-IN" dirty="0"/>
          </a:p>
        </p:txBody>
      </p:sp>
    </p:spTree>
    <p:extLst>
      <p:ext uri="{BB962C8B-B14F-4D97-AF65-F5344CB8AC3E}">
        <p14:creationId xmlns:p14="http://schemas.microsoft.com/office/powerpoint/2010/main" val="25143963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83568" y="296652"/>
            <a:ext cx="6264696" cy="396044"/>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IN" sz="1800" b="1" dirty="0" smtClean="0">
              <a:solidFill>
                <a:srgbClr val="C00000"/>
              </a:solidFill>
            </a:endParaRPr>
          </a:p>
          <a:p>
            <a:pPr algn="l"/>
            <a:endParaRPr lang="en-IN" sz="1800" b="1" dirty="0" smtClean="0">
              <a:solidFill>
                <a:srgbClr val="C00000"/>
              </a:solidFill>
            </a:endParaRPr>
          </a:p>
          <a:p>
            <a:pPr algn="l"/>
            <a:endParaRPr lang="en-IN" sz="1800" b="1" dirty="0" smtClean="0">
              <a:solidFill>
                <a:srgbClr val="C00000"/>
              </a:solidFill>
              <a:cs typeface="Arial" pitchFamily="34" charset="0"/>
            </a:endParaRPr>
          </a:p>
          <a:p>
            <a:pPr algn="l"/>
            <a:endParaRPr lang="en-IN" sz="1900" b="1" dirty="0">
              <a:solidFill>
                <a:srgbClr val="C00000"/>
              </a:solidFill>
              <a:cs typeface="Arial" pitchFamily="34" charset="0"/>
            </a:endParaRPr>
          </a:p>
        </p:txBody>
      </p:sp>
      <p:sp>
        <p:nvSpPr>
          <p:cNvPr id="3" name="Content Placeholder 2"/>
          <p:cNvSpPr txBox="1">
            <a:spLocks/>
          </p:cNvSpPr>
          <p:nvPr/>
        </p:nvSpPr>
        <p:spPr>
          <a:xfrm>
            <a:off x="539552" y="908720"/>
            <a:ext cx="8147248" cy="583264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1112" indent="0" algn="just">
              <a:lnSpc>
                <a:spcPct val="95000"/>
              </a:lnSpc>
              <a:buClr>
                <a:srgbClr val="000000"/>
              </a:buClr>
              <a:buSzPct val="100000"/>
              <a:buFont typeface="Arial" pitchFamily="34" charset="0"/>
              <a:buNone/>
              <a:defRPr/>
            </a:pPr>
            <a:endParaRPr lang="en-US" sz="1400" dirty="0" smtClean="0">
              <a:solidFill>
                <a:srgbClr val="0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None/>
              <a:defRPr/>
            </a:pPr>
            <a:endParaRPr lang="en-IN" sz="1400" b="1" dirty="0" smtClean="0">
              <a:solidFill>
                <a:srgbClr val="C00000"/>
              </a:solidFill>
            </a:endParaRPr>
          </a:p>
          <a:p>
            <a:pPr marL="11112" indent="0" algn="just">
              <a:lnSpc>
                <a:spcPct val="95000"/>
              </a:lnSpc>
              <a:buClr>
                <a:srgbClr val="000000"/>
              </a:buClr>
              <a:buSzPct val="100000"/>
              <a:buNone/>
              <a:defRPr/>
            </a:pPr>
            <a:endParaRPr lang="en-IN" sz="1400" b="1" dirty="0">
              <a:solidFill>
                <a:srgbClr val="C00000"/>
              </a:solidFill>
            </a:endParaRPr>
          </a:p>
          <a:p>
            <a:pPr marL="11112" indent="0" algn="ctr">
              <a:lnSpc>
                <a:spcPct val="95000"/>
              </a:lnSpc>
              <a:buClr>
                <a:srgbClr val="000000"/>
              </a:buClr>
              <a:buSzPct val="100000"/>
              <a:buNone/>
              <a:defRPr/>
            </a:pPr>
            <a:endParaRPr lang="en-US" sz="1400" b="1" i="1" dirty="0" smtClean="0">
              <a:solidFill>
                <a:srgbClr val="C00000"/>
              </a:solidFill>
            </a:endParaRPr>
          </a:p>
          <a:p>
            <a:endParaRPr lang="en-IN" dirty="0"/>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35" y="0"/>
            <a:ext cx="36036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Footer Placeholder 6"/>
          <p:cNvSpPr>
            <a:spLocks noGrp="1"/>
          </p:cNvSpPr>
          <p:nvPr>
            <p:ph type="ftr" sz="quarter" idx="11"/>
          </p:nvPr>
        </p:nvSpPr>
        <p:spPr/>
        <p:txBody>
          <a:bodyPr/>
          <a:lstStyle/>
          <a:p>
            <a:r>
              <a:rPr lang="en-IN" b="1" dirty="0" smtClean="0">
                <a:solidFill>
                  <a:srgbClr val="C00000"/>
                </a:solidFill>
              </a:rPr>
              <a:t>www.workforce.org.in  (HR Knowledge) (ESIC/2018/001)</a:t>
            </a:r>
            <a:endParaRPr lang="en-IN" b="1" dirty="0">
              <a:solidFill>
                <a:srgbClr val="C00000"/>
              </a:solidFill>
            </a:endParaRPr>
          </a:p>
        </p:txBody>
      </p:sp>
      <p:sp>
        <p:nvSpPr>
          <p:cNvPr id="8" name="TextBox 7"/>
          <p:cNvSpPr txBox="1"/>
          <p:nvPr/>
        </p:nvSpPr>
        <p:spPr>
          <a:xfrm rot="16200000">
            <a:off x="-1867562" y="4288450"/>
            <a:ext cx="4104456" cy="369332"/>
          </a:xfrm>
          <a:prstGeom prst="rect">
            <a:avLst/>
          </a:prstGeom>
          <a:noFill/>
        </p:spPr>
        <p:txBody>
          <a:bodyPr wrap="square" rtlCol="0">
            <a:spAutoFit/>
          </a:bodyPr>
          <a:lstStyle/>
          <a:p>
            <a:r>
              <a:rPr lang="en-IN" dirty="0" smtClean="0">
                <a:solidFill>
                  <a:schemeClr val="bg1"/>
                </a:solidFill>
              </a:rPr>
              <a:t>HR Solutions</a:t>
            </a:r>
            <a:endParaRPr lang="en-IN" dirty="0">
              <a:solidFill>
                <a:schemeClr val="bg1"/>
              </a:solidFill>
            </a:endParaRPr>
          </a:p>
        </p:txBody>
      </p:sp>
      <p:pic>
        <p:nvPicPr>
          <p:cNvPr id="9" name="Picture 8" descr="Logo Final.jpg"/>
          <p:cNvPicPr>
            <a:picLocks noChangeAspect="1"/>
          </p:cNvPicPr>
          <p:nvPr/>
        </p:nvPicPr>
        <p:blipFill>
          <a:blip r:embed="rId3" cstate="print"/>
          <a:stretch>
            <a:fillRect/>
          </a:stretch>
        </p:blipFill>
        <p:spPr>
          <a:xfrm>
            <a:off x="6927008" y="0"/>
            <a:ext cx="2216992" cy="1270255"/>
          </a:xfrm>
          <a:prstGeom prst="rect">
            <a:avLst/>
          </a:prstGeom>
          <a:ln>
            <a:noFill/>
          </a:ln>
          <a:effectLst>
            <a:softEdge rad="112500"/>
          </a:effectLst>
        </p:spPr>
      </p:pic>
      <p:sp>
        <p:nvSpPr>
          <p:cNvPr id="12" name="Content Placeholder 2"/>
          <p:cNvSpPr txBox="1">
            <a:spLocks/>
          </p:cNvSpPr>
          <p:nvPr/>
        </p:nvSpPr>
        <p:spPr>
          <a:xfrm>
            <a:off x="683568" y="1124744"/>
            <a:ext cx="8003232" cy="5040561"/>
          </a:xfrm>
          <a:prstGeom prst="rect">
            <a:avLst/>
          </a:prstGeom>
          <a:solidFill>
            <a:schemeClr val="bg1"/>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lgn="just">
              <a:defRPr/>
            </a:pPr>
            <a:r>
              <a:rPr lang="en-IN" sz="1600" b="1" u="sng" dirty="0">
                <a:solidFill>
                  <a:srgbClr val="FF0000"/>
                </a:solidFill>
              </a:rPr>
              <a:t>DEPENDANTS' </a:t>
            </a:r>
            <a:r>
              <a:rPr lang="en-IN" sz="1600" b="1" u="sng" dirty="0" smtClean="0">
                <a:solidFill>
                  <a:srgbClr val="FF0000"/>
                </a:solidFill>
              </a:rPr>
              <a:t>BENEFIT</a:t>
            </a:r>
          </a:p>
          <a:p>
            <a:pPr marL="800100" lvl="2" indent="0" algn="just">
              <a:buNone/>
              <a:defRPr/>
            </a:pPr>
            <a:endParaRPr lang="en-IN" sz="1600" b="1" dirty="0" smtClean="0">
              <a:solidFill>
                <a:sysClr val="windowText" lastClr="000000"/>
              </a:solidFill>
            </a:endParaRPr>
          </a:p>
          <a:p>
            <a:pPr marL="800100" lvl="2" indent="0" algn="just">
              <a:buNone/>
              <a:defRPr/>
            </a:pPr>
            <a:r>
              <a:rPr lang="en-IN" sz="1600" b="1" dirty="0" smtClean="0">
                <a:solidFill>
                  <a:sysClr val="windowText" lastClr="000000"/>
                </a:solidFill>
              </a:rPr>
              <a:t>Eligibility</a:t>
            </a:r>
            <a:r>
              <a:rPr lang="en-IN" sz="1600" dirty="0">
                <a:solidFill>
                  <a:sysClr val="windowText" lastClr="000000"/>
                </a:solidFill>
              </a:rPr>
              <a:t>: From day one of entering insurable employment in case of death due to</a:t>
            </a:r>
          </a:p>
          <a:p>
            <a:pPr marL="800100" lvl="2" indent="0" algn="just">
              <a:buNone/>
              <a:defRPr/>
            </a:pPr>
            <a:r>
              <a:rPr lang="en-IN" sz="1600" dirty="0">
                <a:solidFill>
                  <a:sysClr val="windowText" lastClr="000000"/>
                </a:solidFill>
              </a:rPr>
              <a:t>employment injury.</a:t>
            </a:r>
          </a:p>
          <a:p>
            <a:pPr marL="800100" lvl="2" indent="0" algn="just">
              <a:buNone/>
              <a:defRPr/>
            </a:pPr>
            <a:r>
              <a:rPr lang="en-IN" sz="1600" b="1" dirty="0">
                <a:solidFill>
                  <a:sysClr val="windowText" lastClr="000000"/>
                </a:solidFill>
              </a:rPr>
              <a:t>Duration &amp; scale of benefits</a:t>
            </a:r>
            <a:r>
              <a:rPr lang="en-IN" sz="1600" dirty="0">
                <a:solidFill>
                  <a:sysClr val="windowText" lastClr="000000"/>
                </a:solidFill>
              </a:rPr>
              <a:t>: For life to the widow or until her re-marriage. To </a:t>
            </a:r>
            <a:r>
              <a:rPr lang="en-IN" sz="1600" dirty="0" smtClean="0">
                <a:solidFill>
                  <a:sysClr val="windowText" lastClr="000000"/>
                </a:solidFill>
              </a:rPr>
              <a:t>dependant children </a:t>
            </a:r>
            <a:r>
              <a:rPr lang="en-IN" sz="1600" dirty="0">
                <a:solidFill>
                  <a:sysClr val="windowText" lastClr="000000"/>
                </a:solidFill>
              </a:rPr>
              <a:t>till the age of 25 years. To dependant parents etc. subject to conditions.</a:t>
            </a:r>
          </a:p>
          <a:p>
            <a:pPr marL="800100" lvl="2" indent="0" algn="just">
              <a:buNone/>
              <a:defRPr/>
            </a:pPr>
            <a:r>
              <a:rPr lang="en-IN" sz="1600" b="1" dirty="0">
                <a:solidFill>
                  <a:sysClr val="windowText" lastClr="000000"/>
                </a:solidFill>
              </a:rPr>
              <a:t>Rate</a:t>
            </a:r>
            <a:r>
              <a:rPr lang="en-IN" sz="1600" dirty="0">
                <a:solidFill>
                  <a:sysClr val="windowText" lastClr="000000"/>
                </a:solidFill>
              </a:rPr>
              <a:t>: 90% of the average daily wages shareable in fixed proportion among all dependants</a:t>
            </a:r>
            <a:r>
              <a:rPr lang="en-IN" sz="1600" dirty="0" smtClean="0">
                <a:solidFill>
                  <a:sysClr val="windowText" lastClr="000000"/>
                </a:solidFill>
              </a:rPr>
              <a:t>.</a:t>
            </a:r>
          </a:p>
          <a:p>
            <a:pPr marL="800100" lvl="2" indent="0" algn="just">
              <a:buNone/>
              <a:defRPr/>
            </a:pPr>
            <a:endParaRPr lang="en-IN" sz="1600" dirty="0" smtClean="0">
              <a:solidFill>
                <a:sysClr val="windowText" lastClr="000000"/>
              </a:solidFill>
            </a:endParaRPr>
          </a:p>
          <a:p>
            <a:pPr algn="just">
              <a:defRPr/>
            </a:pPr>
            <a:r>
              <a:rPr lang="en-IN" sz="1600" b="1" u="sng" dirty="0">
                <a:solidFill>
                  <a:srgbClr val="FF0000"/>
                </a:solidFill>
              </a:rPr>
              <a:t>MATERNITY </a:t>
            </a:r>
            <a:r>
              <a:rPr lang="en-IN" sz="1600" b="1" u="sng" dirty="0" smtClean="0">
                <a:solidFill>
                  <a:srgbClr val="FF0000"/>
                </a:solidFill>
              </a:rPr>
              <a:t>BENEFIT </a:t>
            </a:r>
          </a:p>
          <a:p>
            <a:pPr marL="800100" lvl="2" indent="0" algn="just">
              <a:buNone/>
              <a:defRPr/>
            </a:pPr>
            <a:endParaRPr lang="en-IN" sz="1600" b="1" dirty="0" smtClean="0">
              <a:solidFill>
                <a:sysClr val="windowText" lastClr="000000"/>
              </a:solidFill>
            </a:endParaRPr>
          </a:p>
          <a:p>
            <a:pPr marL="800100" lvl="2" indent="0" algn="just">
              <a:buNone/>
              <a:defRPr/>
            </a:pPr>
            <a:r>
              <a:rPr lang="en-IN" sz="1600" b="1" dirty="0" smtClean="0">
                <a:solidFill>
                  <a:sysClr val="windowText" lastClr="000000"/>
                </a:solidFill>
              </a:rPr>
              <a:t>Eligibility</a:t>
            </a:r>
            <a:r>
              <a:rPr lang="en-IN" sz="1600" dirty="0">
                <a:solidFill>
                  <a:sysClr val="windowText" lastClr="000000"/>
                </a:solidFill>
              </a:rPr>
              <a:t>: Payment of contribution of 70 days in two preceding Contribution Periods.</a:t>
            </a:r>
          </a:p>
          <a:p>
            <a:pPr marL="800100" lvl="2" indent="0" algn="just">
              <a:buNone/>
              <a:defRPr/>
            </a:pPr>
            <a:r>
              <a:rPr lang="en-IN" sz="1600" b="1" dirty="0">
                <a:solidFill>
                  <a:sysClr val="windowText" lastClr="000000"/>
                </a:solidFill>
              </a:rPr>
              <a:t>Duration &amp; scale of benefits</a:t>
            </a:r>
            <a:r>
              <a:rPr lang="en-IN" sz="1600" dirty="0">
                <a:solidFill>
                  <a:sysClr val="windowText" lastClr="000000"/>
                </a:solidFill>
              </a:rPr>
              <a:t>: Up to 12 weeks in case of confinement. Up to 6 weeks in case </a:t>
            </a:r>
            <a:r>
              <a:rPr lang="en-IN" sz="1600" dirty="0" smtClean="0">
                <a:solidFill>
                  <a:sysClr val="windowText" lastClr="000000"/>
                </a:solidFill>
              </a:rPr>
              <a:t>of miscarriage</a:t>
            </a:r>
            <a:r>
              <a:rPr lang="en-IN" sz="1600" dirty="0">
                <a:solidFill>
                  <a:sysClr val="windowText" lastClr="000000"/>
                </a:solidFill>
              </a:rPr>
              <a:t>. Extendable by 1 Month on medical advice in case of Sickness arising out </a:t>
            </a:r>
            <a:r>
              <a:rPr lang="en-IN" sz="1600" dirty="0" smtClean="0">
                <a:solidFill>
                  <a:sysClr val="windowText" lastClr="000000"/>
                </a:solidFill>
              </a:rPr>
              <a:t>of Pregnancy</a:t>
            </a:r>
            <a:r>
              <a:rPr lang="en-IN" sz="1600" dirty="0">
                <a:solidFill>
                  <a:sysClr val="windowText" lastClr="000000"/>
                </a:solidFill>
              </a:rPr>
              <a:t>, Confinement, Miscarriage.</a:t>
            </a:r>
          </a:p>
          <a:p>
            <a:pPr marL="800100" lvl="2" indent="0" algn="just">
              <a:buNone/>
              <a:defRPr/>
            </a:pPr>
            <a:r>
              <a:rPr lang="en-IN" sz="1600" b="1" dirty="0">
                <a:solidFill>
                  <a:sysClr val="windowText" lastClr="000000"/>
                </a:solidFill>
              </a:rPr>
              <a:t>Rate</a:t>
            </a:r>
            <a:r>
              <a:rPr lang="en-IN" sz="1600" dirty="0">
                <a:solidFill>
                  <a:sysClr val="windowText" lastClr="000000"/>
                </a:solidFill>
              </a:rPr>
              <a:t>: 100% of the average daily wages</a:t>
            </a:r>
            <a:r>
              <a:rPr lang="en-IN" sz="1600" dirty="0" smtClean="0">
                <a:solidFill>
                  <a:sysClr val="windowText" lastClr="000000"/>
                </a:solidFill>
              </a:rPr>
              <a:t>.</a:t>
            </a:r>
          </a:p>
          <a:p>
            <a:pPr marL="800100" lvl="2" indent="0" algn="just">
              <a:buNone/>
              <a:defRPr/>
            </a:pPr>
            <a:endParaRPr lang="en-IN" sz="1600" dirty="0" smtClean="0">
              <a:solidFill>
                <a:sysClr val="windowText" lastClr="000000"/>
              </a:solidFill>
            </a:endParaRPr>
          </a:p>
        </p:txBody>
      </p:sp>
      <p:sp>
        <p:nvSpPr>
          <p:cNvPr id="21506" name="AutoShape 2" descr="Image result for epf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dirty="0"/>
          </a:p>
        </p:txBody>
      </p:sp>
      <p:sp>
        <p:nvSpPr>
          <p:cNvPr id="13" name="Slide Number Placeholder 12"/>
          <p:cNvSpPr>
            <a:spLocks noGrp="1"/>
          </p:cNvSpPr>
          <p:nvPr>
            <p:ph type="sldNum" sz="quarter" idx="12"/>
          </p:nvPr>
        </p:nvSpPr>
        <p:spPr/>
        <p:txBody>
          <a:bodyPr/>
          <a:lstStyle/>
          <a:p>
            <a:fld id="{C0AC23B5-EAD0-4394-A5B0-2268959D633C}" type="slidenum">
              <a:rPr lang="en-IN" smtClean="0"/>
              <a:pPr/>
              <a:t>8</a:t>
            </a:fld>
            <a:endParaRPr lang="en-IN" dirty="0"/>
          </a:p>
        </p:txBody>
      </p:sp>
    </p:spTree>
    <p:extLst>
      <p:ext uri="{BB962C8B-B14F-4D97-AF65-F5344CB8AC3E}">
        <p14:creationId xmlns:p14="http://schemas.microsoft.com/office/powerpoint/2010/main" val="3923481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83568" y="296652"/>
            <a:ext cx="6264696" cy="396044"/>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IN" sz="1800" b="1" dirty="0" smtClean="0">
              <a:solidFill>
                <a:srgbClr val="C00000"/>
              </a:solidFill>
            </a:endParaRPr>
          </a:p>
          <a:p>
            <a:pPr algn="l"/>
            <a:endParaRPr lang="en-IN" sz="1800" b="1" dirty="0" smtClean="0">
              <a:solidFill>
                <a:srgbClr val="C00000"/>
              </a:solidFill>
            </a:endParaRPr>
          </a:p>
          <a:p>
            <a:pPr algn="l"/>
            <a:endParaRPr lang="en-IN" sz="1800" b="1" dirty="0" smtClean="0">
              <a:solidFill>
                <a:srgbClr val="C00000"/>
              </a:solidFill>
              <a:cs typeface="Arial" pitchFamily="34" charset="0"/>
            </a:endParaRPr>
          </a:p>
          <a:p>
            <a:pPr algn="l"/>
            <a:endParaRPr lang="en-IN" sz="1900" b="1" dirty="0">
              <a:solidFill>
                <a:srgbClr val="C00000"/>
              </a:solidFill>
              <a:cs typeface="Arial" pitchFamily="34" charset="0"/>
            </a:endParaRPr>
          </a:p>
        </p:txBody>
      </p:sp>
      <p:sp>
        <p:nvSpPr>
          <p:cNvPr id="3" name="Content Placeholder 2"/>
          <p:cNvSpPr txBox="1">
            <a:spLocks/>
          </p:cNvSpPr>
          <p:nvPr/>
        </p:nvSpPr>
        <p:spPr>
          <a:xfrm>
            <a:off x="539552" y="908720"/>
            <a:ext cx="8147248" cy="583264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1112" indent="0" algn="just">
              <a:lnSpc>
                <a:spcPct val="95000"/>
              </a:lnSpc>
              <a:buClr>
                <a:srgbClr val="000000"/>
              </a:buClr>
              <a:buSzPct val="100000"/>
              <a:buFont typeface="Arial" pitchFamily="34" charset="0"/>
              <a:buNone/>
              <a:defRPr/>
            </a:pPr>
            <a:endParaRPr lang="en-US" sz="1400" dirty="0" smtClean="0">
              <a:solidFill>
                <a:srgbClr val="0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smtClean="0">
              <a:solidFill>
                <a:srgbClr val="C00000"/>
              </a:solidFill>
            </a:endParaRPr>
          </a:p>
          <a:p>
            <a:pPr marL="11112" indent="0" algn="just">
              <a:lnSpc>
                <a:spcPct val="95000"/>
              </a:lnSpc>
              <a:buClr>
                <a:srgbClr val="000000"/>
              </a:buClr>
              <a:buSzPct val="100000"/>
              <a:buFont typeface="Arial" pitchFamily="34" charset="0"/>
              <a:buNone/>
              <a:defRPr/>
            </a:pPr>
            <a:endParaRPr lang="en-US" sz="1400" b="1" i="1" dirty="0">
              <a:solidFill>
                <a:srgbClr val="C00000"/>
              </a:solidFill>
            </a:endParaRPr>
          </a:p>
          <a:p>
            <a:pPr marL="11112" indent="0" algn="just">
              <a:lnSpc>
                <a:spcPct val="95000"/>
              </a:lnSpc>
              <a:buClr>
                <a:srgbClr val="000000"/>
              </a:buClr>
              <a:buSzPct val="100000"/>
              <a:buNone/>
              <a:defRPr/>
            </a:pPr>
            <a:endParaRPr lang="en-IN" sz="1400" b="1" dirty="0" smtClean="0">
              <a:solidFill>
                <a:srgbClr val="C00000"/>
              </a:solidFill>
            </a:endParaRPr>
          </a:p>
          <a:p>
            <a:pPr marL="11112" indent="0" algn="just">
              <a:lnSpc>
                <a:spcPct val="95000"/>
              </a:lnSpc>
              <a:buClr>
                <a:srgbClr val="000000"/>
              </a:buClr>
              <a:buSzPct val="100000"/>
              <a:buNone/>
              <a:defRPr/>
            </a:pPr>
            <a:endParaRPr lang="en-IN" sz="1400" b="1" dirty="0">
              <a:solidFill>
                <a:srgbClr val="C00000"/>
              </a:solidFill>
            </a:endParaRPr>
          </a:p>
          <a:p>
            <a:pPr marL="11112" indent="0" algn="ctr">
              <a:lnSpc>
                <a:spcPct val="95000"/>
              </a:lnSpc>
              <a:buClr>
                <a:srgbClr val="000000"/>
              </a:buClr>
              <a:buSzPct val="100000"/>
              <a:buNone/>
              <a:defRPr/>
            </a:pPr>
            <a:endParaRPr lang="en-US" sz="1400" b="1" i="1" dirty="0" smtClean="0">
              <a:solidFill>
                <a:srgbClr val="C00000"/>
              </a:solidFill>
            </a:endParaRPr>
          </a:p>
          <a:p>
            <a:endParaRPr lang="en-IN" dirty="0"/>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35" y="0"/>
            <a:ext cx="36036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Footer Placeholder 6"/>
          <p:cNvSpPr>
            <a:spLocks noGrp="1"/>
          </p:cNvSpPr>
          <p:nvPr>
            <p:ph type="ftr" sz="quarter" idx="11"/>
          </p:nvPr>
        </p:nvSpPr>
        <p:spPr/>
        <p:txBody>
          <a:bodyPr/>
          <a:lstStyle/>
          <a:p>
            <a:r>
              <a:rPr lang="en-IN" b="1" dirty="0" smtClean="0">
                <a:solidFill>
                  <a:srgbClr val="C00000"/>
                </a:solidFill>
              </a:rPr>
              <a:t>www.workforce.org.in  (HR Knowledge) (ESIC/2018/001)</a:t>
            </a:r>
            <a:endParaRPr lang="en-IN" b="1" dirty="0">
              <a:solidFill>
                <a:srgbClr val="C00000"/>
              </a:solidFill>
            </a:endParaRPr>
          </a:p>
        </p:txBody>
      </p:sp>
      <p:sp>
        <p:nvSpPr>
          <p:cNvPr id="8" name="TextBox 7"/>
          <p:cNvSpPr txBox="1"/>
          <p:nvPr/>
        </p:nvSpPr>
        <p:spPr>
          <a:xfrm rot="16200000">
            <a:off x="-1867562" y="4288450"/>
            <a:ext cx="4104456" cy="369332"/>
          </a:xfrm>
          <a:prstGeom prst="rect">
            <a:avLst/>
          </a:prstGeom>
          <a:noFill/>
        </p:spPr>
        <p:txBody>
          <a:bodyPr wrap="square" rtlCol="0">
            <a:spAutoFit/>
          </a:bodyPr>
          <a:lstStyle/>
          <a:p>
            <a:r>
              <a:rPr lang="en-IN" dirty="0" smtClean="0">
                <a:solidFill>
                  <a:schemeClr val="bg1"/>
                </a:solidFill>
              </a:rPr>
              <a:t>HR Solutions</a:t>
            </a:r>
            <a:endParaRPr lang="en-IN" dirty="0">
              <a:solidFill>
                <a:schemeClr val="bg1"/>
              </a:solidFill>
            </a:endParaRPr>
          </a:p>
        </p:txBody>
      </p:sp>
      <p:pic>
        <p:nvPicPr>
          <p:cNvPr id="9" name="Picture 8" descr="Logo Final.jpg"/>
          <p:cNvPicPr>
            <a:picLocks noChangeAspect="1"/>
          </p:cNvPicPr>
          <p:nvPr/>
        </p:nvPicPr>
        <p:blipFill>
          <a:blip r:embed="rId3" cstate="print"/>
          <a:stretch>
            <a:fillRect/>
          </a:stretch>
        </p:blipFill>
        <p:spPr>
          <a:xfrm>
            <a:off x="6927008" y="0"/>
            <a:ext cx="2216992" cy="1270255"/>
          </a:xfrm>
          <a:prstGeom prst="rect">
            <a:avLst/>
          </a:prstGeom>
          <a:ln>
            <a:noFill/>
          </a:ln>
          <a:effectLst>
            <a:softEdge rad="112500"/>
          </a:effectLst>
        </p:spPr>
      </p:pic>
      <p:sp>
        <p:nvSpPr>
          <p:cNvPr id="12" name="Content Placeholder 2"/>
          <p:cNvSpPr txBox="1">
            <a:spLocks/>
          </p:cNvSpPr>
          <p:nvPr/>
        </p:nvSpPr>
        <p:spPr>
          <a:xfrm>
            <a:off x="667679" y="1152263"/>
            <a:ext cx="8003232" cy="5040561"/>
          </a:xfrm>
          <a:prstGeom prst="rect">
            <a:avLst/>
          </a:prstGeom>
          <a:solidFill>
            <a:schemeClr val="bg1"/>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lgn="just">
              <a:defRPr/>
            </a:pPr>
            <a:r>
              <a:rPr lang="en-IN" sz="1600" b="1" u="sng" dirty="0">
                <a:solidFill>
                  <a:srgbClr val="FF0000"/>
                </a:solidFill>
              </a:rPr>
              <a:t>MEDICAL </a:t>
            </a:r>
            <a:r>
              <a:rPr lang="en-IN" sz="1600" b="1" u="sng" dirty="0" smtClean="0">
                <a:solidFill>
                  <a:srgbClr val="FF0000"/>
                </a:solidFill>
              </a:rPr>
              <a:t>BENEFIT</a:t>
            </a:r>
          </a:p>
          <a:p>
            <a:pPr marL="800100" lvl="2" indent="0" algn="just">
              <a:buNone/>
              <a:defRPr/>
            </a:pPr>
            <a:endParaRPr lang="en-IN" sz="1600" b="1" dirty="0" smtClean="0">
              <a:solidFill>
                <a:sysClr val="windowText" lastClr="000000"/>
              </a:solidFill>
            </a:endParaRPr>
          </a:p>
          <a:p>
            <a:pPr marL="800100" lvl="2" indent="0" algn="just">
              <a:buNone/>
              <a:defRPr/>
            </a:pPr>
            <a:r>
              <a:rPr lang="en-IN" sz="1600" b="1" dirty="0" smtClean="0">
                <a:solidFill>
                  <a:sysClr val="windowText" lastClr="000000"/>
                </a:solidFill>
              </a:rPr>
              <a:t>Eligibility</a:t>
            </a:r>
            <a:r>
              <a:rPr lang="en-IN" sz="1600" dirty="0">
                <a:solidFill>
                  <a:sysClr val="windowText" lastClr="000000"/>
                </a:solidFill>
              </a:rPr>
              <a:t>: ‘Reasonable medical care’ for self and family from day one of entering </a:t>
            </a:r>
            <a:r>
              <a:rPr lang="en-IN" sz="1600" dirty="0" smtClean="0">
                <a:solidFill>
                  <a:sysClr val="windowText" lastClr="000000"/>
                </a:solidFill>
              </a:rPr>
              <a:t>insurable employment</a:t>
            </a:r>
            <a:r>
              <a:rPr lang="en-IN" sz="1600" dirty="0">
                <a:solidFill>
                  <a:sysClr val="windowText" lastClr="000000"/>
                </a:solidFill>
              </a:rPr>
              <a:t>.</a:t>
            </a:r>
          </a:p>
          <a:p>
            <a:pPr marL="800100" lvl="2" indent="0" algn="just">
              <a:buNone/>
              <a:defRPr/>
            </a:pPr>
            <a:r>
              <a:rPr lang="en-IN" sz="1600" b="1" dirty="0">
                <a:solidFill>
                  <a:sysClr val="windowText" lastClr="000000"/>
                </a:solidFill>
              </a:rPr>
              <a:t>Duration &amp; scale of benefits</a:t>
            </a:r>
            <a:r>
              <a:rPr lang="en-IN" sz="1600" dirty="0">
                <a:solidFill>
                  <a:sysClr val="windowText" lastClr="000000"/>
                </a:solidFill>
              </a:rPr>
              <a:t>: Reasonable medical care till he/she remains in </a:t>
            </a:r>
            <a:r>
              <a:rPr lang="en-IN" sz="1600" dirty="0" smtClean="0">
                <a:solidFill>
                  <a:sysClr val="windowText" lastClr="000000"/>
                </a:solidFill>
              </a:rPr>
              <a:t>insurable employment</a:t>
            </a:r>
            <a:r>
              <a:rPr lang="en-IN" sz="1600" dirty="0">
                <a:solidFill>
                  <a:sysClr val="windowText" lastClr="000000"/>
                </a:solidFill>
              </a:rPr>
              <a:t>.</a:t>
            </a:r>
          </a:p>
          <a:p>
            <a:pPr marL="800100" lvl="2" indent="0" algn="just">
              <a:buNone/>
              <a:defRPr/>
            </a:pPr>
            <a:r>
              <a:rPr lang="en-IN" sz="1600" dirty="0">
                <a:solidFill>
                  <a:sysClr val="windowText" lastClr="000000"/>
                </a:solidFill>
              </a:rPr>
              <a:t>Medical Benefit under the ESI Scheme has now been extended to the widow/spouses </a:t>
            </a:r>
            <a:r>
              <a:rPr lang="en-IN" sz="1600" dirty="0" smtClean="0">
                <a:solidFill>
                  <a:sysClr val="windowText" lastClr="000000"/>
                </a:solidFill>
              </a:rPr>
              <a:t>of deceased/retired/superannuated </a:t>
            </a:r>
            <a:r>
              <a:rPr lang="en-IN" sz="1600" dirty="0">
                <a:solidFill>
                  <a:sysClr val="windowText" lastClr="000000"/>
                </a:solidFill>
              </a:rPr>
              <a:t>Insured Persons as well as to the widow/spouses of </a:t>
            </a:r>
            <a:r>
              <a:rPr lang="en-IN" sz="1600" dirty="0" smtClean="0">
                <a:solidFill>
                  <a:sysClr val="windowText" lastClr="000000"/>
                </a:solidFill>
              </a:rPr>
              <a:t>Insured Persons </a:t>
            </a:r>
            <a:r>
              <a:rPr lang="en-IN" sz="1600" dirty="0">
                <a:solidFill>
                  <a:sysClr val="windowText" lastClr="000000"/>
                </a:solidFill>
              </a:rPr>
              <a:t>who ceases to be in an insurable employment on account of Permanent </a:t>
            </a:r>
            <a:r>
              <a:rPr lang="en-IN" sz="1600" dirty="0" smtClean="0">
                <a:solidFill>
                  <a:sysClr val="windowText" lastClr="000000"/>
                </a:solidFill>
              </a:rPr>
              <a:t>Disablement, and </a:t>
            </a:r>
            <a:r>
              <a:rPr lang="en-IN" sz="1600" dirty="0">
                <a:solidFill>
                  <a:sysClr val="windowText" lastClr="000000"/>
                </a:solidFill>
              </a:rPr>
              <a:t>also to widows of Insured Persons who are in receipt of Dependants’ Benefit</a:t>
            </a:r>
            <a:r>
              <a:rPr lang="en-IN" sz="1600" dirty="0" smtClean="0">
                <a:solidFill>
                  <a:sysClr val="windowText" lastClr="000000"/>
                </a:solidFill>
              </a:rPr>
              <a:t>.</a:t>
            </a:r>
          </a:p>
          <a:p>
            <a:pPr marL="800100" lvl="2" indent="0" algn="just">
              <a:buNone/>
              <a:defRPr/>
            </a:pPr>
            <a:endParaRPr lang="en-IN" sz="1600" dirty="0" smtClean="0">
              <a:solidFill>
                <a:sysClr val="windowText" lastClr="000000"/>
              </a:solidFill>
            </a:endParaRPr>
          </a:p>
          <a:p>
            <a:pPr marL="800100" lvl="2" indent="0" algn="just">
              <a:buNone/>
              <a:defRPr/>
            </a:pPr>
            <a:endParaRPr lang="en-IN" sz="1600" dirty="0" smtClean="0">
              <a:solidFill>
                <a:sysClr val="windowText" lastClr="000000"/>
              </a:solidFill>
            </a:endParaRPr>
          </a:p>
        </p:txBody>
      </p:sp>
      <p:sp>
        <p:nvSpPr>
          <p:cNvPr id="21506" name="AutoShape 2" descr="Image result for epf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dirty="0"/>
          </a:p>
        </p:txBody>
      </p:sp>
      <p:sp>
        <p:nvSpPr>
          <p:cNvPr id="13" name="Slide Number Placeholder 12"/>
          <p:cNvSpPr>
            <a:spLocks noGrp="1"/>
          </p:cNvSpPr>
          <p:nvPr>
            <p:ph type="sldNum" sz="quarter" idx="12"/>
          </p:nvPr>
        </p:nvSpPr>
        <p:spPr/>
        <p:txBody>
          <a:bodyPr/>
          <a:lstStyle/>
          <a:p>
            <a:fld id="{C0AC23B5-EAD0-4394-A5B0-2268959D633C}" type="slidenum">
              <a:rPr lang="en-IN" smtClean="0"/>
              <a:pPr/>
              <a:t>9</a:t>
            </a:fld>
            <a:endParaRPr lang="en-IN" dirty="0"/>
          </a:p>
        </p:txBody>
      </p:sp>
    </p:spTree>
    <p:extLst>
      <p:ext uri="{BB962C8B-B14F-4D97-AF65-F5344CB8AC3E}">
        <p14:creationId xmlns:p14="http://schemas.microsoft.com/office/powerpoint/2010/main" val="10332386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270</TotalTime>
  <Words>1244</Words>
  <Application>Microsoft Office PowerPoint</Application>
  <PresentationFormat>On-screen Show (4:3)</PresentationFormat>
  <Paragraphs>325</Paragraphs>
  <Slides>14</Slides>
  <Notes>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Workforce Consulting – Our Services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40</cp:revision>
  <dcterms:created xsi:type="dcterms:W3CDTF">2018-07-16T04:43:26Z</dcterms:created>
  <dcterms:modified xsi:type="dcterms:W3CDTF">2018-08-16T08:50:27Z</dcterms:modified>
</cp:coreProperties>
</file>