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71" r:id="rId2"/>
    <p:sldId id="282" r:id="rId3"/>
    <p:sldId id="289" r:id="rId4"/>
    <p:sldId id="283" r:id="rId5"/>
    <p:sldId id="284" r:id="rId6"/>
    <p:sldId id="285" r:id="rId7"/>
    <p:sldId id="286" r:id="rId8"/>
    <p:sldId id="287" r:id="rId9"/>
    <p:sldId id="288" r:id="rId10"/>
    <p:sldId id="291" r:id="rId11"/>
    <p:sldId id="278" r:id="rId12"/>
    <p:sldId id="27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671" autoAdjust="0"/>
    <p:restoredTop sz="94660"/>
  </p:normalViewPr>
  <p:slideViewPr>
    <p:cSldViewPr>
      <p:cViewPr varScale="1">
        <p:scale>
          <a:sx n="98" d="100"/>
          <a:sy n="98" d="100"/>
        </p:scale>
        <p:origin x="-1104" y="-108"/>
      </p:cViewPr>
      <p:guideLst>
        <p:guide orient="horz" pos="2160"/>
        <p:guide pos="2880"/>
      </p:guideLst>
    </p:cSldViewPr>
  </p:slideViewPr>
  <p:notesTextViewPr>
    <p:cViewPr>
      <p:scale>
        <a:sx n="400" d="100"/>
        <a:sy n="4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DAD8B0-88D6-4501-A1A2-D41B3F674815}" type="doc">
      <dgm:prSet loTypeId="urn:microsoft.com/office/officeart/2008/layout/VerticalCurvedList" loCatId="list" qsTypeId="urn:microsoft.com/office/officeart/2005/8/quickstyle/simple2" qsCatId="simple" csTypeId="urn:microsoft.com/office/officeart/2005/8/colors/accent1_2" csCatId="accent1" phldr="1"/>
      <dgm:spPr/>
      <dgm:t>
        <a:bodyPr/>
        <a:lstStyle/>
        <a:p>
          <a:endParaRPr lang="en-IN"/>
        </a:p>
      </dgm:t>
    </dgm:pt>
    <dgm:pt modelId="{8F79E1B2-3824-4FC4-815C-07508E6885D0}">
      <dgm:prSet phldrT="[Text]"/>
      <dgm:spPr>
        <a:solidFill>
          <a:srgbClr val="C00000"/>
        </a:solidFill>
      </dgm:spPr>
      <dgm:t>
        <a:bodyPr/>
        <a:lstStyle/>
        <a:p>
          <a:r>
            <a:rPr lang="en-IN" dirty="0" smtClean="0"/>
            <a:t>HR Managed Services</a:t>
          </a:r>
          <a:endParaRPr lang="en-IN" dirty="0"/>
        </a:p>
      </dgm:t>
    </dgm:pt>
    <dgm:pt modelId="{3D4484CC-FFD0-40A5-A58A-8FC4ACEEB80B}" type="parTrans" cxnId="{B26780CC-648E-433E-9E9B-1C19281D95D8}">
      <dgm:prSet/>
      <dgm:spPr/>
      <dgm:t>
        <a:bodyPr/>
        <a:lstStyle/>
        <a:p>
          <a:endParaRPr lang="en-IN"/>
        </a:p>
      </dgm:t>
    </dgm:pt>
    <dgm:pt modelId="{E890DE1C-1270-409B-A52B-095FA19A70D9}" type="sibTrans" cxnId="{B26780CC-648E-433E-9E9B-1C19281D95D8}">
      <dgm:prSet/>
      <dgm:spPr>
        <a:ln>
          <a:solidFill>
            <a:srgbClr val="C00000"/>
          </a:solidFill>
        </a:ln>
      </dgm:spPr>
      <dgm:t>
        <a:bodyPr/>
        <a:lstStyle/>
        <a:p>
          <a:endParaRPr lang="en-IN"/>
        </a:p>
      </dgm:t>
    </dgm:pt>
    <dgm:pt modelId="{B9A2EC20-F408-4F86-96A2-56AE4D19BACA}">
      <dgm:prSet phldrT="[Text]"/>
      <dgm:spPr>
        <a:solidFill>
          <a:srgbClr val="C00000"/>
        </a:solidFill>
      </dgm:spPr>
      <dgm:t>
        <a:bodyPr/>
        <a:lstStyle/>
        <a:p>
          <a:r>
            <a:rPr lang="en-IN" dirty="0" smtClean="0"/>
            <a:t>HR Delivery Services</a:t>
          </a:r>
          <a:endParaRPr lang="en-IN" dirty="0"/>
        </a:p>
      </dgm:t>
    </dgm:pt>
    <dgm:pt modelId="{1BDDF825-DC6B-4B28-8D89-7B12047B0539}" type="parTrans" cxnId="{531EE826-A60F-44EE-85D8-F38D4C5A1F99}">
      <dgm:prSet/>
      <dgm:spPr/>
      <dgm:t>
        <a:bodyPr/>
        <a:lstStyle/>
        <a:p>
          <a:endParaRPr lang="en-IN"/>
        </a:p>
      </dgm:t>
    </dgm:pt>
    <dgm:pt modelId="{2E6364D7-E05B-4FD9-A14A-4D2FC0D294AA}" type="sibTrans" cxnId="{531EE826-A60F-44EE-85D8-F38D4C5A1F99}">
      <dgm:prSet/>
      <dgm:spPr/>
      <dgm:t>
        <a:bodyPr/>
        <a:lstStyle/>
        <a:p>
          <a:endParaRPr lang="en-IN"/>
        </a:p>
      </dgm:t>
    </dgm:pt>
    <dgm:pt modelId="{6DB4C5AE-536B-4B81-86B6-86082A460D57}">
      <dgm:prSet phldrT="[Text]"/>
      <dgm:spPr>
        <a:solidFill>
          <a:srgbClr val="C00000"/>
        </a:solidFill>
      </dgm:spPr>
      <dgm:t>
        <a:bodyPr/>
        <a:lstStyle/>
        <a:p>
          <a:r>
            <a:rPr lang="en-IN" dirty="0" smtClean="0"/>
            <a:t>Payroll Outsourcing</a:t>
          </a:r>
          <a:endParaRPr lang="en-IN" dirty="0"/>
        </a:p>
      </dgm:t>
    </dgm:pt>
    <dgm:pt modelId="{DA687AFF-AA0B-4481-9F85-0803D348D5F0}" type="parTrans" cxnId="{AC20FBEF-FF04-456A-B531-1E5E43559F36}">
      <dgm:prSet/>
      <dgm:spPr/>
      <dgm:t>
        <a:bodyPr/>
        <a:lstStyle/>
        <a:p>
          <a:endParaRPr lang="en-IN"/>
        </a:p>
      </dgm:t>
    </dgm:pt>
    <dgm:pt modelId="{236FAE24-EB96-482E-A07F-23E340A2EFFD}" type="sibTrans" cxnId="{AC20FBEF-FF04-456A-B531-1E5E43559F36}">
      <dgm:prSet/>
      <dgm:spPr/>
      <dgm:t>
        <a:bodyPr/>
        <a:lstStyle/>
        <a:p>
          <a:endParaRPr lang="en-IN"/>
        </a:p>
      </dgm:t>
    </dgm:pt>
    <dgm:pt modelId="{A9CF6832-958C-4FC3-BEA0-63D7B00A0404}">
      <dgm:prSet phldrT="[Text]"/>
      <dgm:spPr>
        <a:solidFill>
          <a:srgbClr val="C00000"/>
        </a:solidFill>
      </dgm:spPr>
      <dgm:t>
        <a:bodyPr/>
        <a:lstStyle/>
        <a:p>
          <a:r>
            <a:rPr lang="en-IN" dirty="0" smtClean="0"/>
            <a:t>Labour Law Compliance </a:t>
          </a:r>
          <a:endParaRPr lang="en-IN" dirty="0"/>
        </a:p>
      </dgm:t>
    </dgm:pt>
    <dgm:pt modelId="{F466596E-A7F2-4AB6-9066-BB2B00B819C1}" type="parTrans" cxnId="{DAE051EC-3660-42A6-975A-9C8D53C4AB01}">
      <dgm:prSet/>
      <dgm:spPr/>
      <dgm:t>
        <a:bodyPr/>
        <a:lstStyle/>
        <a:p>
          <a:endParaRPr lang="en-IN"/>
        </a:p>
      </dgm:t>
    </dgm:pt>
    <dgm:pt modelId="{80B74505-9C0D-4D1E-AC13-94420EC78587}" type="sibTrans" cxnId="{DAE051EC-3660-42A6-975A-9C8D53C4AB01}">
      <dgm:prSet/>
      <dgm:spPr/>
      <dgm:t>
        <a:bodyPr/>
        <a:lstStyle/>
        <a:p>
          <a:endParaRPr lang="en-IN"/>
        </a:p>
      </dgm:t>
    </dgm:pt>
    <dgm:pt modelId="{BEB3925B-F138-4F6D-AD7C-93EB8F6A2423}" type="pres">
      <dgm:prSet presAssocID="{65DAD8B0-88D6-4501-A1A2-D41B3F674815}" presName="Name0" presStyleCnt="0">
        <dgm:presLayoutVars>
          <dgm:chMax val="7"/>
          <dgm:chPref val="7"/>
          <dgm:dir/>
        </dgm:presLayoutVars>
      </dgm:prSet>
      <dgm:spPr/>
      <dgm:t>
        <a:bodyPr/>
        <a:lstStyle/>
        <a:p>
          <a:endParaRPr lang="en-IN"/>
        </a:p>
      </dgm:t>
    </dgm:pt>
    <dgm:pt modelId="{0556FA8D-15AE-4820-9AB7-6B464F49E480}" type="pres">
      <dgm:prSet presAssocID="{65DAD8B0-88D6-4501-A1A2-D41B3F674815}" presName="Name1" presStyleCnt="0"/>
      <dgm:spPr/>
    </dgm:pt>
    <dgm:pt modelId="{914AC32B-9434-43C2-92ED-0CDDDEB5F03E}" type="pres">
      <dgm:prSet presAssocID="{65DAD8B0-88D6-4501-A1A2-D41B3F674815}" presName="cycle" presStyleCnt="0"/>
      <dgm:spPr/>
    </dgm:pt>
    <dgm:pt modelId="{DE139464-6E0A-4A7E-9299-897FE64FEA08}" type="pres">
      <dgm:prSet presAssocID="{65DAD8B0-88D6-4501-A1A2-D41B3F674815}" presName="srcNode" presStyleLbl="node1" presStyleIdx="0" presStyleCnt="4"/>
      <dgm:spPr/>
    </dgm:pt>
    <dgm:pt modelId="{7882CA99-C8EC-4DA1-A2F7-B407B644A815}" type="pres">
      <dgm:prSet presAssocID="{65DAD8B0-88D6-4501-A1A2-D41B3F674815}" presName="conn" presStyleLbl="parChTrans1D2" presStyleIdx="0" presStyleCnt="1"/>
      <dgm:spPr/>
      <dgm:t>
        <a:bodyPr/>
        <a:lstStyle/>
        <a:p>
          <a:endParaRPr lang="en-IN"/>
        </a:p>
      </dgm:t>
    </dgm:pt>
    <dgm:pt modelId="{F6B1AF11-B509-45EF-8E8D-A5DB9157D8BA}" type="pres">
      <dgm:prSet presAssocID="{65DAD8B0-88D6-4501-A1A2-D41B3F674815}" presName="extraNode" presStyleLbl="node1" presStyleIdx="0" presStyleCnt="4"/>
      <dgm:spPr/>
    </dgm:pt>
    <dgm:pt modelId="{06874455-597E-403F-961D-4078DDF5F702}" type="pres">
      <dgm:prSet presAssocID="{65DAD8B0-88D6-4501-A1A2-D41B3F674815}" presName="dstNode" presStyleLbl="node1" presStyleIdx="0" presStyleCnt="4"/>
      <dgm:spPr/>
    </dgm:pt>
    <dgm:pt modelId="{AAC7C0F0-07CF-4B36-BDA6-A5E4E9BC4C36}" type="pres">
      <dgm:prSet presAssocID="{8F79E1B2-3824-4FC4-815C-07508E6885D0}" presName="text_1" presStyleLbl="node1" presStyleIdx="0" presStyleCnt="4">
        <dgm:presLayoutVars>
          <dgm:bulletEnabled val="1"/>
        </dgm:presLayoutVars>
      </dgm:prSet>
      <dgm:spPr/>
      <dgm:t>
        <a:bodyPr/>
        <a:lstStyle/>
        <a:p>
          <a:endParaRPr lang="en-IN"/>
        </a:p>
      </dgm:t>
    </dgm:pt>
    <dgm:pt modelId="{9CA29C70-D2EC-4EB0-B1C5-01ED14C2B78F}" type="pres">
      <dgm:prSet presAssocID="{8F79E1B2-3824-4FC4-815C-07508E6885D0}" presName="accent_1" presStyleCnt="0"/>
      <dgm:spPr/>
    </dgm:pt>
    <dgm:pt modelId="{9CEE111F-6138-4E9E-A587-FDFAF8A6F955}" type="pres">
      <dgm:prSet presAssocID="{8F79E1B2-3824-4FC4-815C-07508E6885D0}" presName="accentRepeatNode" presStyleLbl="solidFgAcc1" presStyleIdx="0" presStyleCnt="4"/>
      <dgm:spPr>
        <a:ln>
          <a:solidFill>
            <a:srgbClr val="C00000"/>
          </a:solidFill>
        </a:ln>
      </dgm:spPr>
    </dgm:pt>
    <dgm:pt modelId="{04AFE607-EC38-4AC7-8F8D-1C075BE998BD}" type="pres">
      <dgm:prSet presAssocID="{B9A2EC20-F408-4F86-96A2-56AE4D19BACA}" presName="text_2" presStyleLbl="node1" presStyleIdx="1" presStyleCnt="4">
        <dgm:presLayoutVars>
          <dgm:bulletEnabled val="1"/>
        </dgm:presLayoutVars>
      </dgm:prSet>
      <dgm:spPr/>
      <dgm:t>
        <a:bodyPr/>
        <a:lstStyle/>
        <a:p>
          <a:endParaRPr lang="en-IN"/>
        </a:p>
      </dgm:t>
    </dgm:pt>
    <dgm:pt modelId="{F70CA5F6-CF5C-4159-B267-E347DD520226}" type="pres">
      <dgm:prSet presAssocID="{B9A2EC20-F408-4F86-96A2-56AE4D19BACA}" presName="accent_2" presStyleCnt="0"/>
      <dgm:spPr/>
    </dgm:pt>
    <dgm:pt modelId="{34A35F86-3694-4D7F-9A4A-A8B9550377EF}" type="pres">
      <dgm:prSet presAssocID="{B9A2EC20-F408-4F86-96A2-56AE4D19BACA}" presName="accentRepeatNode" presStyleLbl="solidFgAcc1" presStyleIdx="1" presStyleCnt="4"/>
      <dgm:spPr>
        <a:ln>
          <a:solidFill>
            <a:srgbClr val="C00000"/>
          </a:solidFill>
        </a:ln>
      </dgm:spPr>
    </dgm:pt>
    <dgm:pt modelId="{FCE4EDC0-B471-4E63-B9BD-99712745FCF9}" type="pres">
      <dgm:prSet presAssocID="{6DB4C5AE-536B-4B81-86B6-86082A460D57}" presName="text_3" presStyleLbl="node1" presStyleIdx="2" presStyleCnt="4">
        <dgm:presLayoutVars>
          <dgm:bulletEnabled val="1"/>
        </dgm:presLayoutVars>
      </dgm:prSet>
      <dgm:spPr/>
      <dgm:t>
        <a:bodyPr/>
        <a:lstStyle/>
        <a:p>
          <a:endParaRPr lang="en-IN"/>
        </a:p>
      </dgm:t>
    </dgm:pt>
    <dgm:pt modelId="{5F842190-B371-4D48-B0F1-821837685D6C}" type="pres">
      <dgm:prSet presAssocID="{6DB4C5AE-536B-4B81-86B6-86082A460D57}" presName="accent_3" presStyleCnt="0"/>
      <dgm:spPr/>
    </dgm:pt>
    <dgm:pt modelId="{8E3ACD0C-74B0-4F0D-BB89-9832BB550B28}" type="pres">
      <dgm:prSet presAssocID="{6DB4C5AE-536B-4B81-86B6-86082A460D57}" presName="accentRepeatNode" presStyleLbl="solidFgAcc1" presStyleIdx="2" presStyleCnt="4"/>
      <dgm:spPr>
        <a:ln>
          <a:solidFill>
            <a:srgbClr val="C00000"/>
          </a:solidFill>
        </a:ln>
      </dgm:spPr>
    </dgm:pt>
    <dgm:pt modelId="{A81CBE8C-209E-40A1-BF26-BF36AEBE28CA}" type="pres">
      <dgm:prSet presAssocID="{A9CF6832-958C-4FC3-BEA0-63D7B00A0404}" presName="text_4" presStyleLbl="node1" presStyleIdx="3" presStyleCnt="4">
        <dgm:presLayoutVars>
          <dgm:bulletEnabled val="1"/>
        </dgm:presLayoutVars>
      </dgm:prSet>
      <dgm:spPr/>
      <dgm:t>
        <a:bodyPr/>
        <a:lstStyle/>
        <a:p>
          <a:endParaRPr lang="en-IN"/>
        </a:p>
      </dgm:t>
    </dgm:pt>
    <dgm:pt modelId="{116938DC-F174-4518-A607-050AC2F017B7}" type="pres">
      <dgm:prSet presAssocID="{A9CF6832-958C-4FC3-BEA0-63D7B00A0404}" presName="accent_4" presStyleCnt="0"/>
      <dgm:spPr/>
    </dgm:pt>
    <dgm:pt modelId="{95CE78A4-131C-4656-8B06-713E45BF5AC9}" type="pres">
      <dgm:prSet presAssocID="{A9CF6832-958C-4FC3-BEA0-63D7B00A0404}" presName="accentRepeatNode" presStyleLbl="solidFgAcc1" presStyleIdx="3" presStyleCnt="4"/>
      <dgm:spPr>
        <a:ln>
          <a:solidFill>
            <a:srgbClr val="C00000"/>
          </a:solidFill>
        </a:ln>
      </dgm:spPr>
    </dgm:pt>
  </dgm:ptLst>
  <dgm:cxnLst>
    <dgm:cxn modelId="{DAE051EC-3660-42A6-975A-9C8D53C4AB01}" srcId="{65DAD8B0-88D6-4501-A1A2-D41B3F674815}" destId="{A9CF6832-958C-4FC3-BEA0-63D7B00A0404}" srcOrd="3" destOrd="0" parTransId="{F466596E-A7F2-4AB6-9066-BB2B00B819C1}" sibTransId="{80B74505-9C0D-4D1E-AC13-94420EC78587}"/>
    <dgm:cxn modelId="{923928A6-091E-4D2F-9E80-5AD68EDCEE29}" type="presOf" srcId="{65DAD8B0-88D6-4501-A1A2-D41B3F674815}" destId="{BEB3925B-F138-4F6D-AD7C-93EB8F6A2423}" srcOrd="0" destOrd="0" presId="urn:microsoft.com/office/officeart/2008/layout/VerticalCurvedList"/>
    <dgm:cxn modelId="{0972ED8C-6FB6-44F4-AE82-E15CC11D7C62}" type="presOf" srcId="{E890DE1C-1270-409B-A52B-095FA19A70D9}" destId="{7882CA99-C8EC-4DA1-A2F7-B407B644A815}" srcOrd="0" destOrd="0" presId="urn:microsoft.com/office/officeart/2008/layout/VerticalCurvedList"/>
    <dgm:cxn modelId="{B26780CC-648E-433E-9E9B-1C19281D95D8}" srcId="{65DAD8B0-88D6-4501-A1A2-D41B3F674815}" destId="{8F79E1B2-3824-4FC4-815C-07508E6885D0}" srcOrd="0" destOrd="0" parTransId="{3D4484CC-FFD0-40A5-A58A-8FC4ACEEB80B}" sibTransId="{E890DE1C-1270-409B-A52B-095FA19A70D9}"/>
    <dgm:cxn modelId="{5C90C1AC-5B9E-4C75-A7CF-7FD758420555}" type="presOf" srcId="{8F79E1B2-3824-4FC4-815C-07508E6885D0}" destId="{AAC7C0F0-07CF-4B36-BDA6-A5E4E9BC4C36}" srcOrd="0" destOrd="0" presId="urn:microsoft.com/office/officeart/2008/layout/VerticalCurvedList"/>
    <dgm:cxn modelId="{531EE826-A60F-44EE-85D8-F38D4C5A1F99}" srcId="{65DAD8B0-88D6-4501-A1A2-D41B3F674815}" destId="{B9A2EC20-F408-4F86-96A2-56AE4D19BACA}" srcOrd="1" destOrd="0" parTransId="{1BDDF825-DC6B-4B28-8D89-7B12047B0539}" sibTransId="{2E6364D7-E05B-4FD9-A14A-4D2FC0D294AA}"/>
    <dgm:cxn modelId="{6569A5BB-6641-460C-91F3-85E17D4E07D7}" type="presOf" srcId="{A9CF6832-958C-4FC3-BEA0-63D7B00A0404}" destId="{A81CBE8C-209E-40A1-BF26-BF36AEBE28CA}" srcOrd="0" destOrd="0" presId="urn:microsoft.com/office/officeart/2008/layout/VerticalCurvedList"/>
    <dgm:cxn modelId="{1E69406A-AA56-4664-8FC5-3BE50B78623D}" type="presOf" srcId="{6DB4C5AE-536B-4B81-86B6-86082A460D57}" destId="{FCE4EDC0-B471-4E63-B9BD-99712745FCF9}" srcOrd="0" destOrd="0" presId="urn:microsoft.com/office/officeart/2008/layout/VerticalCurvedList"/>
    <dgm:cxn modelId="{249DFF20-D46E-4344-A015-1D2C5B31E560}" type="presOf" srcId="{B9A2EC20-F408-4F86-96A2-56AE4D19BACA}" destId="{04AFE607-EC38-4AC7-8F8D-1C075BE998BD}" srcOrd="0" destOrd="0" presId="urn:microsoft.com/office/officeart/2008/layout/VerticalCurvedList"/>
    <dgm:cxn modelId="{AC20FBEF-FF04-456A-B531-1E5E43559F36}" srcId="{65DAD8B0-88D6-4501-A1A2-D41B3F674815}" destId="{6DB4C5AE-536B-4B81-86B6-86082A460D57}" srcOrd="2" destOrd="0" parTransId="{DA687AFF-AA0B-4481-9F85-0803D348D5F0}" sibTransId="{236FAE24-EB96-482E-A07F-23E340A2EFFD}"/>
    <dgm:cxn modelId="{05D02288-CFD2-461A-B839-6305BB070B8A}" type="presParOf" srcId="{BEB3925B-F138-4F6D-AD7C-93EB8F6A2423}" destId="{0556FA8D-15AE-4820-9AB7-6B464F49E480}" srcOrd="0" destOrd="0" presId="urn:microsoft.com/office/officeart/2008/layout/VerticalCurvedList"/>
    <dgm:cxn modelId="{548AC68F-8908-4400-857B-4E97C7883286}" type="presParOf" srcId="{0556FA8D-15AE-4820-9AB7-6B464F49E480}" destId="{914AC32B-9434-43C2-92ED-0CDDDEB5F03E}" srcOrd="0" destOrd="0" presId="urn:microsoft.com/office/officeart/2008/layout/VerticalCurvedList"/>
    <dgm:cxn modelId="{DC800F73-D51F-480E-8195-4CC498100122}" type="presParOf" srcId="{914AC32B-9434-43C2-92ED-0CDDDEB5F03E}" destId="{DE139464-6E0A-4A7E-9299-897FE64FEA08}" srcOrd="0" destOrd="0" presId="urn:microsoft.com/office/officeart/2008/layout/VerticalCurvedList"/>
    <dgm:cxn modelId="{3C9A5C6D-3BB5-43FD-B534-7190B47381E8}" type="presParOf" srcId="{914AC32B-9434-43C2-92ED-0CDDDEB5F03E}" destId="{7882CA99-C8EC-4DA1-A2F7-B407B644A815}" srcOrd="1" destOrd="0" presId="urn:microsoft.com/office/officeart/2008/layout/VerticalCurvedList"/>
    <dgm:cxn modelId="{8ADE3F28-ADB4-44DA-A73F-9F4DDB623BCA}" type="presParOf" srcId="{914AC32B-9434-43C2-92ED-0CDDDEB5F03E}" destId="{F6B1AF11-B509-45EF-8E8D-A5DB9157D8BA}" srcOrd="2" destOrd="0" presId="urn:microsoft.com/office/officeart/2008/layout/VerticalCurvedList"/>
    <dgm:cxn modelId="{AD19CC9A-D28A-483B-969C-76934CF1ADBE}" type="presParOf" srcId="{914AC32B-9434-43C2-92ED-0CDDDEB5F03E}" destId="{06874455-597E-403F-961D-4078DDF5F702}" srcOrd="3" destOrd="0" presId="urn:microsoft.com/office/officeart/2008/layout/VerticalCurvedList"/>
    <dgm:cxn modelId="{65EE81EC-77F9-4216-91AA-4894F8B7B529}" type="presParOf" srcId="{0556FA8D-15AE-4820-9AB7-6B464F49E480}" destId="{AAC7C0F0-07CF-4B36-BDA6-A5E4E9BC4C36}" srcOrd="1" destOrd="0" presId="urn:microsoft.com/office/officeart/2008/layout/VerticalCurvedList"/>
    <dgm:cxn modelId="{89BF1F03-60C6-4362-AB11-91ADCAC52623}" type="presParOf" srcId="{0556FA8D-15AE-4820-9AB7-6B464F49E480}" destId="{9CA29C70-D2EC-4EB0-B1C5-01ED14C2B78F}" srcOrd="2" destOrd="0" presId="urn:microsoft.com/office/officeart/2008/layout/VerticalCurvedList"/>
    <dgm:cxn modelId="{83CADDBF-7634-4057-86D8-667C2214C41E}" type="presParOf" srcId="{9CA29C70-D2EC-4EB0-B1C5-01ED14C2B78F}" destId="{9CEE111F-6138-4E9E-A587-FDFAF8A6F955}" srcOrd="0" destOrd="0" presId="urn:microsoft.com/office/officeart/2008/layout/VerticalCurvedList"/>
    <dgm:cxn modelId="{27D2FCF9-113A-4EDB-B761-D1624D13A21D}" type="presParOf" srcId="{0556FA8D-15AE-4820-9AB7-6B464F49E480}" destId="{04AFE607-EC38-4AC7-8F8D-1C075BE998BD}" srcOrd="3" destOrd="0" presId="urn:microsoft.com/office/officeart/2008/layout/VerticalCurvedList"/>
    <dgm:cxn modelId="{F62A8DAC-DF14-4010-AA77-CFCF5657BC1F}" type="presParOf" srcId="{0556FA8D-15AE-4820-9AB7-6B464F49E480}" destId="{F70CA5F6-CF5C-4159-B267-E347DD520226}" srcOrd="4" destOrd="0" presId="urn:microsoft.com/office/officeart/2008/layout/VerticalCurvedList"/>
    <dgm:cxn modelId="{4778B0DA-3E39-420A-81EA-12CFE410936E}" type="presParOf" srcId="{F70CA5F6-CF5C-4159-B267-E347DD520226}" destId="{34A35F86-3694-4D7F-9A4A-A8B9550377EF}" srcOrd="0" destOrd="0" presId="urn:microsoft.com/office/officeart/2008/layout/VerticalCurvedList"/>
    <dgm:cxn modelId="{58D10C4F-2914-4B76-A2BE-509BB17268C1}" type="presParOf" srcId="{0556FA8D-15AE-4820-9AB7-6B464F49E480}" destId="{FCE4EDC0-B471-4E63-B9BD-99712745FCF9}" srcOrd="5" destOrd="0" presId="urn:microsoft.com/office/officeart/2008/layout/VerticalCurvedList"/>
    <dgm:cxn modelId="{26D439EE-A38D-493C-A774-3021A8D321CC}" type="presParOf" srcId="{0556FA8D-15AE-4820-9AB7-6B464F49E480}" destId="{5F842190-B371-4D48-B0F1-821837685D6C}" srcOrd="6" destOrd="0" presId="urn:microsoft.com/office/officeart/2008/layout/VerticalCurvedList"/>
    <dgm:cxn modelId="{40F8B116-B7AF-4BEC-847F-9FCB1134F1A3}" type="presParOf" srcId="{5F842190-B371-4D48-B0F1-821837685D6C}" destId="{8E3ACD0C-74B0-4F0D-BB89-9832BB550B28}" srcOrd="0" destOrd="0" presId="urn:microsoft.com/office/officeart/2008/layout/VerticalCurvedList"/>
    <dgm:cxn modelId="{B55C659B-2D13-48FD-BAD3-304F65E42F30}" type="presParOf" srcId="{0556FA8D-15AE-4820-9AB7-6B464F49E480}" destId="{A81CBE8C-209E-40A1-BF26-BF36AEBE28CA}" srcOrd="7" destOrd="0" presId="urn:microsoft.com/office/officeart/2008/layout/VerticalCurvedList"/>
    <dgm:cxn modelId="{D816E818-6823-4F6E-B562-4B9564A3C60C}" type="presParOf" srcId="{0556FA8D-15AE-4820-9AB7-6B464F49E480}" destId="{116938DC-F174-4518-A607-050AC2F017B7}" srcOrd="8" destOrd="0" presId="urn:microsoft.com/office/officeart/2008/layout/VerticalCurvedList"/>
    <dgm:cxn modelId="{8CF265FB-09AF-4F9D-8913-1B1BFEDA336A}" type="presParOf" srcId="{116938DC-F174-4518-A607-050AC2F017B7}" destId="{95CE78A4-131C-4656-8B06-713E45BF5AC9}"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82CA99-C8EC-4DA1-A2F7-B407B644A815}">
      <dsp:nvSpPr>
        <dsp:cNvPr id="0" name=""/>
        <dsp:cNvSpPr/>
      </dsp:nvSpPr>
      <dsp:spPr>
        <a:xfrm>
          <a:off x="-3743952" y="-575127"/>
          <a:ext cx="4462622" cy="4462622"/>
        </a:xfrm>
        <a:prstGeom prst="blockArc">
          <a:avLst>
            <a:gd name="adj1" fmla="val 18900000"/>
            <a:gd name="adj2" fmla="val 2700000"/>
            <a:gd name="adj3" fmla="val 484"/>
          </a:avLst>
        </a:prstGeom>
        <a:noFill/>
        <a:ln w="25400" cap="flat" cmpd="sng" algn="ctr">
          <a:solidFill>
            <a:srgbClr val="C00000"/>
          </a:solidFill>
          <a:prstDash val="solid"/>
        </a:ln>
        <a:effectLst/>
      </dsp:spPr>
      <dsp:style>
        <a:lnRef idx="2">
          <a:scrgbClr r="0" g="0" b="0"/>
        </a:lnRef>
        <a:fillRef idx="0">
          <a:scrgbClr r="0" g="0" b="0"/>
        </a:fillRef>
        <a:effectRef idx="0">
          <a:scrgbClr r="0" g="0" b="0"/>
        </a:effectRef>
        <a:fontRef idx="minor"/>
      </dsp:style>
    </dsp:sp>
    <dsp:sp modelId="{AAC7C0F0-07CF-4B36-BDA6-A5E4E9BC4C36}">
      <dsp:nvSpPr>
        <dsp:cNvPr id="0" name=""/>
        <dsp:cNvSpPr/>
      </dsp:nvSpPr>
      <dsp:spPr>
        <a:xfrm>
          <a:off x="376692" y="254654"/>
          <a:ext cx="6359087" cy="509574"/>
        </a:xfrm>
        <a:prstGeom prst="rect">
          <a:avLst/>
        </a:prstGeom>
        <a:solidFill>
          <a:srgbClr val="C0000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04475" tIns="66040" rIns="66040" bIns="66040" numCol="1" spcCol="1270" anchor="ctr" anchorCtr="0">
          <a:noAutofit/>
        </a:bodyPr>
        <a:lstStyle/>
        <a:p>
          <a:pPr lvl="0" algn="l" defTabSz="1155700">
            <a:lnSpc>
              <a:spcPct val="90000"/>
            </a:lnSpc>
            <a:spcBef>
              <a:spcPct val="0"/>
            </a:spcBef>
            <a:spcAft>
              <a:spcPct val="35000"/>
            </a:spcAft>
          </a:pPr>
          <a:r>
            <a:rPr lang="en-IN" sz="2600" kern="1200" dirty="0" smtClean="0"/>
            <a:t>HR Managed Services</a:t>
          </a:r>
          <a:endParaRPr lang="en-IN" sz="2600" kern="1200" dirty="0"/>
        </a:p>
      </dsp:txBody>
      <dsp:txXfrm>
        <a:off x="376692" y="254654"/>
        <a:ext cx="6359087" cy="509574"/>
      </dsp:txXfrm>
    </dsp:sp>
    <dsp:sp modelId="{9CEE111F-6138-4E9E-A587-FDFAF8A6F955}">
      <dsp:nvSpPr>
        <dsp:cNvPr id="0" name=""/>
        <dsp:cNvSpPr/>
      </dsp:nvSpPr>
      <dsp:spPr>
        <a:xfrm>
          <a:off x="58208" y="190958"/>
          <a:ext cx="636968" cy="636968"/>
        </a:xfrm>
        <a:prstGeom prst="ellipse">
          <a:avLst/>
        </a:prstGeom>
        <a:solidFill>
          <a:schemeClr val="lt1">
            <a:hueOff val="0"/>
            <a:satOff val="0"/>
            <a:lumOff val="0"/>
            <a:alphaOff val="0"/>
          </a:schemeClr>
        </a:solidFill>
        <a:ln w="25400" cap="flat" cmpd="sng" algn="ctr">
          <a:solidFill>
            <a:srgbClr val="C00000"/>
          </a:solidFill>
          <a:prstDash val="solid"/>
        </a:ln>
        <a:effectLst/>
      </dsp:spPr>
      <dsp:style>
        <a:lnRef idx="2">
          <a:scrgbClr r="0" g="0" b="0"/>
        </a:lnRef>
        <a:fillRef idx="1">
          <a:scrgbClr r="0" g="0" b="0"/>
        </a:fillRef>
        <a:effectRef idx="0">
          <a:scrgbClr r="0" g="0" b="0"/>
        </a:effectRef>
        <a:fontRef idx="minor"/>
      </dsp:style>
    </dsp:sp>
    <dsp:sp modelId="{04AFE607-EC38-4AC7-8F8D-1C075BE998BD}">
      <dsp:nvSpPr>
        <dsp:cNvPr id="0" name=""/>
        <dsp:cNvSpPr/>
      </dsp:nvSpPr>
      <dsp:spPr>
        <a:xfrm>
          <a:off x="668843" y="1019149"/>
          <a:ext cx="6066936" cy="509574"/>
        </a:xfrm>
        <a:prstGeom prst="rect">
          <a:avLst/>
        </a:prstGeom>
        <a:solidFill>
          <a:srgbClr val="C0000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04475" tIns="66040" rIns="66040" bIns="66040" numCol="1" spcCol="1270" anchor="ctr" anchorCtr="0">
          <a:noAutofit/>
        </a:bodyPr>
        <a:lstStyle/>
        <a:p>
          <a:pPr lvl="0" algn="l" defTabSz="1155700">
            <a:lnSpc>
              <a:spcPct val="90000"/>
            </a:lnSpc>
            <a:spcBef>
              <a:spcPct val="0"/>
            </a:spcBef>
            <a:spcAft>
              <a:spcPct val="35000"/>
            </a:spcAft>
          </a:pPr>
          <a:r>
            <a:rPr lang="en-IN" sz="2600" kern="1200" dirty="0" smtClean="0"/>
            <a:t>HR Delivery Services</a:t>
          </a:r>
          <a:endParaRPr lang="en-IN" sz="2600" kern="1200" dirty="0"/>
        </a:p>
      </dsp:txBody>
      <dsp:txXfrm>
        <a:off x="668843" y="1019149"/>
        <a:ext cx="6066936" cy="509574"/>
      </dsp:txXfrm>
    </dsp:sp>
    <dsp:sp modelId="{34A35F86-3694-4D7F-9A4A-A8B9550377EF}">
      <dsp:nvSpPr>
        <dsp:cNvPr id="0" name=""/>
        <dsp:cNvSpPr/>
      </dsp:nvSpPr>
      <dsp:spPr>
        <a:xfrm>
          <a:off x="350359" y="955452"/>
          <a:ext cx="636968" cy="636968"/>
        </a:xfrm>
        <a:prstGeom prst="ellipse">
          <a:avLst/>
        </a:prstGeom>
        <a:solidFill>
          <a:schemeClr val="lt1">
            <a:hueOff val="0"/>
            <a:satOff val="0"/>
            <a:lumOff val="0"/>
            <a:alphaOff val="0"/>
          </a:schemeClr>
        </a:solidFill>
        <a:ln w="25400" cap="flat" cmpd="sng" algn="ctr">
          <a:solidFill>
            <a:srgbClr val="C00000"/>
          </a:solidFill>
          <a:prstDash val="solid"/>
        </a:ln>
        <a:effectLst/>
      </dsp:spPr>
      <dsp:style>
        <a:lnRef idx="2">
          <a:scrgbClr r="0" g="0" b="0"/>
        </a:lnRef>
        <a:fillRef idx="1">
          <a:scrgbClr r="0" g="0" b="0"/>
        </a:fillRef>
        <a:effectRef idx="0">
          <a:scrgbClr r="0" g="0" b="0"/>
        </a:effectRef>
        <a:fontRef idx="minor"/>
      </dsp:style>
    </dsp:sp>
    <dsp:sp modelId="{FCE4EDC0-B471-4E63-B9BD-99712745FCF9}">
      <dsp:nvSpPr>
        <dsp:cNvPr id="0" name=""/>
        <dsp:cNvSpPr/>
      </dsp:nvSpPr>
      <dsp:spPr>
        <a:xfrm>
          <a:off x="668843" y="1783643"/>
          <a:ext cx="6066936" cy="509574"/>
        </a:xfrm>
        <a:prstGeom prst="rect">
          <a:avLst/>
        </a:prstGeom>
        <a:solidFill>
          <a:srgbClr val="C0000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04475" tIns="66040" rIns="66040" bIns="66040" numCol="1" spcCol="1270" anchor="ctr" anchorCtr="0">
          <a:noAutofit/>
        </a:bodyPr>
        <a:lstStyle/>
        <a:p>
          <a:pPr lvl="0" algn="l" defTabSz="1155700">
            <a:lnSpc>
              <a:spcPct val="90000"/>
            </a:lnSpc>
            <a:spcBef>
              <a:spcPct val="0"/>
            </a:spcBef>
            <a:spcAft>
              <a:spcPct val="35000"/>
            </a:spcAft>
          </a:pPr>
          <a:r>
            <a:rPr lang="en-IN" sz="2600" kern="1200" dirty="0" smtClean="0"/>
            <a:t>Payroll Outsourcing</a:t>
          </a:r>
          <a:endParaRPr lang="en-IN" sz="2600" kern="1200" dirty="0"/>
        </a:p>
      </dsp:txBody>
      <dsp:txXfrm>
        <a:off x="668843" y="1783643"/>
        <a:ext cx="6066936" cy="509574"/>
      </dsp:txXfrm>
    </dsp:sp>
    <dsp:sp modelId="{8E3ACD0C-74B0-4F0D-BB89-9832BB550B28}">
      <dsp:nvSpPr>
        <dsp:cNvPr id="0" name=""/>
        <dsp:cNvSpPr/>
      </dsp:nvSpPr>
      <dsp:spPr>
        <a:xfrm>
          <a:off x="350359" y="1719947"/>
          <a:ext cx="636968" cy="636968"/>
        </a:xfrm>
        <a:prstGeom prst="ellipse">
          <a:avLst/>
        </a:prstGeom>
        <a:solidFill>
          <a:schemeClr val="lt1">
            <a:hueOff val="0"/>
            <a:satOff val="0"/>
            <a:lumOff val="0"/>
            <a:alphaOff val="0"/>
          </a:schemeClr>
        </a:solidFill>
        <a:ln w="25400" cap="flat" cmpd="sng" algn="ctr">
          <a:solidFill>
            <a:srgbClr val="C00000"/>
          </a:solidFill>
          <a:prstDash val="solid"/>
        </a:ln>
        <a:effectLst/>
      </dsp:spPr>
      <dsp:style>
        <a:lnRef idx="2">
          <a:scrgbClr r="0" g="0" b="0"/>
        </a:lnRef>
        <a:fillRef idx="1">
          <a:scrgbClr r="0" g="0" b="0"/>
        </a:fillRef>
        <a:effectRef idx="0">
          <a:scrgbClr r="0" g="0" b="0"/>
        </a:effectRef>
        <a:fontRef idx="minor"/>
      </dsp:style>
    </dsp:sp>
    <dsp:sp modelId="{A81CBE8C-209E-40A1-BF26-BF36AEBE28CA}">
      <dsp:nvSpPr>
        <dsp:cNvPr id="0" name=""/>
        <dsp:cNvSpPr/>
      </dsp:nvSpPr>
      <dsp:spPr>
        <a:xfrm>
          <a:off x="376692" y="2548138"/>
          <a:ext cx="6359087" cy="509574"/>
        </a:xfrm>
        <a:prstGeom prst="rect">
          <a:avLst/>
        </a:prstGeom>
        <a:solidFill>
          <a:srgbClr val="C0000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04475" tIns="66040" rIns="66040" bIns="66040" numCol="1" spcCol="1270" anchor="ctr" anchorCtr="0">
          <a:noAutofit/>
        </a:bodyPr>
        <a:lstStyle/>
        <a:p>
          <a:pPr lvl="0" algn="l" defTabSz="1155700">
            <a:lnSpc>
              <a:spcPct val="90000"/>
            </a:lnSpc>
            <a:spcBef>
              <a:spcPct val="0"/>
            </a:spcBef>
            <a:spcAft>
              <a:spcPct val="35000"/>
            </a:spcAft>
          </a:pPr>
          <a:r>
            <a:rPr lang="en-IN" sz="2600" kern="1200" dirty="0" smtClean="0"/>
            <a:t>Labour Law Compliance </a:t>
          </a:r>
          <a:endParaRPr lang="en-IN" sz="2600" kern="1200" dirty="0"/>
        </a:p>
      </dsp:txBody>
      <dsp:txXfrm>
        <a:off x="376692" y="2548138"/>
        <a:ext cx="6359087" cy="509574"/>
      </dsp:txXfrm>
    </dsp:sp>
    <dsp:sp modelId="{95CE78A4-131C-4656-8B06-713E45BF5AC9}">
      <dsp:nvSpPr>
        <dsp:cNvPr id="0" name=""/>
        <dsp:cNvSpPr/>
      </dsp:nvSpPr>
      <dsp:spPr>
        <a:xfrm>
          <a:off x="58208" y="2484441"/>
          <a:ext cx="636968" cy="636968"/>
        </a:xfrm>
        <a:prstGeom prst="ellipse">
          <a:avLst/>
        </a:prstGeom>
        <a:solidFill>
          <a:schemeClr val="lt1">
            <a:hueOff val="0"/>
            <a:satOff val="0"/>
            <a:lumOff val="0"/>
            <a:alphaOff val="0"/>
          </a:schemeClr>
        </a:solidFill>
        <a:ln w="25400" cap="flat" cmpd="sng" algn="ctr">
          <a:solidFill>
            <a:srgbClr val="C00000"/>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82348C-1DBF-4D29-B000-1C9015EA3030}" type="datetimeFigureOut">
              <a:rPr lang="en-IN" smtClean="0"/>
              <a:pPr/>
              <a:t>21/05/2018</a:t>
            </a:fld>
            <a:endParaRPr lang="en-IN"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1924B2-3223-4893-9CF9-597C784864DA}" type="slidenum">
              <a:rPr lang="en-IN" smtClean="0"/>
              <a:pPr/>
              <a:t>‹#›</a:t>
            </a:fld>
            <a:endParaRPr lang="en-IN" dirty="0"/>
          </a:p>
        </p:txBody>
      </p:sp>
    </p:spTree>
    <p:extLst>
      <p:ext uri="{BB962C8B-B14F-4D97-AF65-F5344CB8AC3E}">
        <p14:creationId xmlns:p14="http://schemas.microsoft.com/office/powerpoint/2010/main" val="13691481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DB5846F0-54BB-4FBA-9A24-9072098C1958}" type="slidenum">
              <a:rPr lang="en-IN" smtClean="0"/>
              <a:pPr/>
              <a:t>1</a:t>
            </a:fld>
            <a:endParaRPr lang="en-IN" dirty="0"/>
          </a:p>
        </p:txBody>
      </p:sp>
    </p:spTree>
    <p:extLst>
      <p:ext uri="{BB962C8B-B14F-4D97-AF65-F5344CB8AC3E}">
        <p14:creationId xmlns:p14="http://schemas.microsoft.com/office/powerpoint/2010/main" val="4216370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0E1924B2-3223-4893-9CF9-597C784864DA}" type="slidenum">
              <a:rPr lang="en-IN" smtClean="0"/>
              <a:pPr/>
              <a:t>2</a:t>
            </a:fld>
            <a:endParaRPr lang="en-IN"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D94168F2-E551-4D91-81ED-3CF5E161DCB4}" type="datetime1">
              <a:rPr lang="en-IN" smtClean="0"/>
              <a:pPr/>
              <a:t>21/05/2018</a:t>
            </a:fld>
            <a:endParaRPr lang="en-IN" dirty="0"/>
          </a:p>
        </p:txBody>
      </p:sp>
      <p:sp>
        <p:nvSpPr>
          <p:cNvPr id="5" name="Footer Placeholder 4"/>
          <p:cNvSpPr>
            <a:spLocks noGrp="1"/>
          </p:cNvSpPr>
          <p:nvPr>
            <p:ph type="ftr" sz="quarter" idx="11"/>
          </p:nvPr>
        </p:nvSpPr>
        <p:spPr/>
        <p:txBody>
          <a:bodyPr/>
          <a:lstStyle/>
          <a:p>
            <a:r>
              <a:rPr lang="en-IN" dirty="0" smtClean="0"/>
              <a:t>www.workforce.org.in  (HR Knowledge (EPF/2018/001)</a:t>
            </a:r>
            <a:endParaRPr lang="en-IN" dirty="0"/>
          </a:p>
        </p:txBody>
      </p:sp>
      <p:sp>
        <p:nvSpPr>
          <p:cNvPr id="6" name="Slide Number Placeholder 5"/>
          <p:cNvSpPr>
            <a:spLocks noGrp="1"/>
          </p:cNvSpPr>
          <p:nvPr>
            <p:ph type="sldNum" sz="quarter" idx="12"/>
          </p:nvPr>
        </p:nvSpPr>
        <p:spPr/>
        <p:txBody>
          <a:bodyPr/>
          <a:lstStyle/>
          <a:p>
            <a:fld id="{C0AC23B5-EAD0-4394-A5B0-2268959D633C}" type="slidenum">
              <a:rPr lang="en-IN" smtClean="0"/>
              <a:pPr/>
              <a:t>‹#›</a:t>
            </a:fld>
            <a:endParaRPr lang="en-IN" dirty="0"/>
          </a:p>
        </p:txBody>
      </p:sp>
    </p:spTree>
    <p:extLst>
      <p:ext uri="{BB962C8B-B14F-4D97-AF65-F5344CB8AC3E}">
        <p14:creationId xmlns:p14="http://schemas.microsoft.com/office/powerpoint/2010/main" val="751760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0992175-C641-45B3-8281-F9AC7138B8E3}" type="datetime1">
              <a:rPr lang="en-IN" smtClean="0"/>
              <a:pPr/>
              <a:t>21/05/2018</a:t>
            </a:fld>
            <a:endParaRPr lang="en-IN" dirty="0"/>
          </a:p>
        </p:txBody>
      </p:sp>
      <p:sp>
        <p:nvSpPr>
          <p:cNvPr id="5" name="Footer Placeholder 4"/>
          <p:cNvSpPr>
            <a:spLocks noGrp="1"/>
          </p:cNvSpPr>
          <p:nvPr>
            <p:ph type="ftr" sz="quarter" idx="11"/>
          </p:nvPr>
        </p:nvSpPr>
        <p:spPr/>
        <p:txBody>
          <a:bodyPr/>
          <a:lstStyle/>
          <a:p>
            <a:r>
              <a:rPr lang="en-IN" dirty="0" smtClean="0"/>
              <a:t>www.workforce.org.in  (HR Knowledge (EPF/2018/001)</a:t>
            </a:r>
            <a:endParaRPr lang="en-IN" dirty="0"/>
          </a:p>
        </p:txBody>
      </p:sp>
      <p:sp>
        <p:nvSpPr>
          <p:cNvPr id="6" name="Slide Number Placeholder 5"/>
          <p:cNvSpPr>
            <a:spLocks noGrp="1"/>
          </p:cNvSpPr>
          <p:nvPr>
            <p:ph type="sldNum" sz="quarter" idx="12"/>
          </p:nvPr>
        </p:nvSpPr>
        <p:spPr/>
        <p:txBody>
          <a:bodyPr/>
          <a:lstStyle/>
          <a:p>
            <a:fld id="{C0AC23B5-EAD0-4394-A5B0-2268959D633C}" type="slidenum">
              <a:rPr lang="en-IN" smtClean="0"/>
              <a:pPr/>
              <a:t>‹#›</a:t>
            </a:fld>
            <a:endParaRPr lang="en-IN" dirty="0"/>
          </a:p>
        </p:txBody>
      </p:sp>
    </p:spTree>
    <p:extLst>
      <p:ext uri="{BB962C8B-B14F-4D97-AF65-F5344CB8AC3E}">
        <p14:creationId xmlns:p14="http://schemas.microsoft.com/office/powerpoint/2010/main" val="2098994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549FCD2-075C-40DD-AA00-07557A0F598F}" type="datetime1">
              <a:rPr lang="en-IN" smtClean="0"/>
              <a:pPr/>
              <a:t>21/05/2018</a:t>
            </a:fld>
            <a:endParaRPr lang="en-IN" dirty="0"/>
          </a:p>
        </p:txBody>
      </p:sp>
      <p:sp>
        <p:nvSpPr>
          <p:cNvPr id="5" name="Footer Placeholder 4"/>
          <p:cNvSpPr>
            <a:spLocks noGrp="1"/>
          </p:cNvSpPr>
          <p:nvPr>
            <p:ph type="ftr" sz="quarter" idx="11"/>
          </p:nvPr>
        </p:nvSpPr>
        <p:spPr/>
        <p:txBody>
          <a:bodyPr/>
          <a:lstStyle/>
          <a:p>
            <a:r>
              <a:rPr lang="en-IN" dirty="0" smtClean="0"/>
              <a:t>www.workforce.org.in  (HR Knowledge (EPF/2018/001)</a:t>
            </a:r>
            <a:endParaRPr lang="en-IN" dirty="0"/>
          </a:p>
        </p:txBody>
      </p:sp>
      <p:sp>
        <p:nvSpPr>
          <p:cNvPr id="6" name="Slide Number Placeholder 5"/>
          <p:cNvSpPr>
            <a:spLocks noGrp="1"/>
          </p:cNvSpPr>
          <p:nvPr>
            <p:ph type="sldNum" sz="quarter" idx="12"/>
          </p:nvPr>
        </p:nvSpPr>
        <p:spPr/>
        <p:txBody>
          <a:bodyPr/>
          <a:lstStyle/>
          <a:p>
            <a:fld id="{C0AC23B5-EAD0-4394-A5B0-2268959D633C}" type="slidenum">
              <a:rPr lang="en-IN" smtClean="0"/>
              <a:pPr/>
              <a:t>‹#›</a:t>
            </a:fld>
            <a:endParaRPr lang="en-IN" dirty="0"/>
          </a:p>
        </p:txBody>
      </p:sp>
    </p:spTree>
    <p:extLst>
      <p:ext uri="{BB962C8B-B14F-4D97-AF65-F5344CB8AC3E}">
        <p14:creationId xmlns:p14="http://schemas.microsoft.com/office/powerpoint/2010/main" val="3178090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6DC6777-974C-44C1-B0F8-70EC4D7E3B93}" type="datetime1">
              <a:rPr lang="en-IN" smtClean="0"/>
              <a:pPr/>
              <a:t>21/05/2018</a:t>
            </a:fld>
            <a:endParaRPr lang="en-IN" dirty="0"/>
          </a:p>
        </p:txBody>
      </p:sp>
      <p:sp>
        <p:nvSpPr>
          <p:cNvPr id="5" name="Footer Placeholder 4"/>
          <p:cNvSpPr>
            <a:spLocks noGrp="1"/>
          </p:cNvSpPr>
          <p:nvPr>
            <p:ph type="ftr" sz="quarter" idx="11"/>
          </p:nvPr>
        </p:nvSpPr>
        <p:spPr/>
        <p:txBody>
          <a:bodyPr/>
          <a:lstStyle/>
          <a:p>
            <a:r>
              <a:rPr lang="en-IN" dirty="0" smtClean="0"/>
              <a:t>www.workforce.org.in  (HR Knowledge (EPF/2018/001)</a:t>
            </a:r>
            <a:endParaRPr lang="en-IN" dirty="0"/>
          </a:p>
        </p:txBody>
      </p:sp>
      <p:sp>
        <p:nvSpPr>
          <p:cNvPr id="6" name="Slide Number Placeholder 5"/>
          <p:cNvSpPr>
            <a:spLocks noGrp="1"/>
          </p:cNvSpPr>
          <p:nvPr>
            <p:ph type="sldNum" sz="quarter" idx="12"/>
          </p:nvPr>
        </p:nvSpPr>
        <p:spPr/>
        <p:txBody>
          <a:bodyPr/>
          <a:lstStyle/>
          <a:p>
            <a:fld id="{C0AC23B5-EAD0-4394-A5B0-2268959D633C}" type="slidenum">
              <a:rPr lang="en-IN" smtClean="0"/>
              <a:pPr/>
              <a:t>‹#›</a:t>
            </a:fld>
            <a:endParaRPr lang="en-IN" dirty="0"/>
          </a:p>
        </p:txBody>
      </p:sp>
    </p:spTree>
    <p:extLst>
      <p:ext uri="{BB962C8B-B14F-4D97-AF65-F5344CB8AC3E}">
        <p14:creationId xmlns:p14="http://schemas.microsoft.com/office/powerpoint/2010/main" val="2047049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3E007C-2994-487C-A54D-72D305372E83}" type="datetime1">
              <a:rPr lang="en-IN" smtClean="0"/>
              <a:pPr/>
              <a:t>21/05/2018</a:t>
            </a:fld>
            <a:endParaRPr lang="en-IN" dirty="0"/>
          </a:p>
        </p:txBody>
      </p:sp>
      <p:sp>
        <p:nvSpPr>
          <p:cNvPr id="5" name="Footer Placeholder 4"/>
          <p:cNvSpPr>
            <a:spLocks noGrp="1"/>
          </p:cNvSpPr>
          <p:nvPr>
            <p:ph type="ftr" sz="quarter" idx="11"/>
          </p:nvPr>
        </p:nvSpPr>
        <p:spPr/>
        <p:txBody>
          <a:bodyPr/>
          <a:lstStyle/>
          <a:p>
            <a:r>
              <a:rPr lang="en-IN" dirty="0" smtClean="0"/>
              <a:t>www.workforce.org.in  (HR Knowledge (EPF/2018/001)</a:t>
            </a:r>
            <a:endParaRPr lang="en-IN" dirty="0"/>
          </a:p>
        </p:txBody>
      </p:sp>
      <p:sp>
        <p:nvSpPr>
          <p:cNvPr id="6" name="Slide Number Placeholder 5"/>
          <p:cNvSpPr>
            <a:spLocks noGrp="1"/>
          </p:cNvSpPr>
          <p:nvPr>
            <p:ph type="sldNum" sz="quarter" idx="12"/>
          </p:nvPr>
        </p:nvSpPr>
        <p:spPr/>
        <p:txBody>
          <a:bodyPr/>
          <a:lstStyle/>
          <a:p>
            <a:fld id="{C0AC23B5-EAD0-4394-A5B0-2268959D633C}" type="slidenum">
              <a:rPr lang="en-IN" smtClean="0"/>
              <a:pPr/>
              <a:t>‹#›</a:t>
            </a:fld>
            <a:endParaRPr lang="en-IN" dirty="0"/>
          </a:p>
        </p:txBody>
      </p:sp>
    </p:spTree>
    <p:extLst>
      <p:ext uri="{BB962C8B-B14F-4D97-AF65-F5344CB8AC3E}">
        <p14:creationId xmlns:p14="http://schemas.microsoft.com/office/powerpoint/2010/main" val="1442136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198ECABC-3031-41CF-8D32-3AB24F4139F1}" type="datetime1">
              <a:rPr lang="en-IN" smtClean="0"/>
              <a:pPr/>
              <a:t>21/05/2018</a:t>
            </a:fld>
            <a:endParaRPr lang="en-IN" dirty="0"/>
          </a:p>
        </p:txBody>
      </p:sp>
      <p:sp>
        <p:nvSpPr>
          <p:cNvPr id="6" name="Footer Placeholder 5"/>
          <p:cNvSpPr>
            <a:spLocks noGrp="1"/>
          </p:cNvSpPr>
          <p:nvPr>
            <p:ph type="ftr" sz="quarter" idx="11"/>
          </p:nvPr>
        </p:nvSpPr>
        <p:spPr/>
        <p:txBody>
          <a:bodyPr/>
          <a:lstStyle/>
          <a:p>
            <a:r>
              <a:rPr lang="en-IN" dirty="0" smtClean="0"/>
              <a:t>www.workforce.org.in  (HR Knowledge (EPF/2018/001)</a:t>
            </a:r>
            <a:endParaRPr lang="en-IN" dirty="0"/>
          </a:p>
        </p:txBody>
      </p:sp>
      <p:sp>
        <p:nvSpPr>
          <p:cNvPr id="7" name="Slide Number Placeholder 6"/>
          <p:cNvSpPr>
            <a:spLocks noGrp="1"/>
          </p:cNvSpPr>
          <p:nvPr>
            <p:ph type="sldNum" sz="quarter" idx="12"/>
          </p:nvPr>
        </p:nvSpPr>
        <p:spPr/>
        <p:txBody>
          <a:bodyPr/>
          <a:lstStyle/>
          <a:p>
            <a:fld id="{C0AC23B5-EAD0-4394-A5B0-2268959D633C}" type="slidenum">
              <a:rPr lang="en-IN" smtClean="0"/>
              <a:pPr/>
              <a:t>‹#›</a:t>
            </a:fld>
            <a:endParaRPr lang="en-IN" dirty="0"/>
          </a:p>
        </p:txBody>
      </p:sp>
    </p:spTree>
    <p:extLst>
      <p:ext uri="{BB962C8B-B14F-4D97-AF65-F5344CB8AC3E}">
        <p14:creationId xmlns:p14="http://schemas.microsoft.com/office/powerpoint/2010/main" val="239009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8C8689C0-AF49-46DF-BE64-B4440EF52484}" type="datetime1">
              <a:rPr lang="en-IN" smtClean="0"/>
              <a:pPr/>
              <a:t>21/05/2018</a:t>
            </a:fld>
            <a:endParaRPr lang="en-IN" dirty="0"/>
          </a:p>
        </p:txBody>
      </p:sp>
      <p:sp>
        <p:nvSpPr>
          <p:cNvPr id="8" name="Footer Placeholder 7"/>
          <p:cNvSpPr>
            <a:spLocks noGrp="1"/>
          </p:cNvSpPr>
          <p:nvPr>
            <p:ph type="ftr" sz="quarter" idx="11"/>
          </p:nvPr>
        </p:nvSpPr>
        <p:spPr/>
        <p:txBody>
          <a:bodyPr/>
          <a:lstStyle/>
          <a:p>
            <a:r>
              <a:rPr lang="en-IN" dirty="0" smtClean="0"/>
              <a:t>www.workforce.org.in  (HR Knowledge (EPF/2018/001)</a:t>
            </a:r>
            <a:endParaRPr lang="en-IN" dirty="0"/>
          </a:p>
        </p:txBody>
      </p:sp>
      <p:sp>
        <p:nvSpPr>
          <p:cNvPr id="9" name="Slide Number Placeholder 8"/>
          <p:cNvSpPr>
            <a:spLocks noGrp="1"/>
          </p:cNvSpPr>
          <p:nvPr>
            <p:ph type="sldNum" sz="quarter" idx="12"/>
          </p:nvPr>
        </p:nvSpPr>
        <p:spPr/>
        <p:txBody>
          <a:bodyPr/>
          <a:lstStyle/>
          <a:p>
            <a:fld id="{C0AC23B5-EAD0-4394-A5B0-2268959D633C}" type="slidenum">
              <a:rPr lang="en-IN" smtClean="0"/>
              <a:pPr/>
              <a:t>‹#›</a:t>
            </a:fld>
            <a:endParaRPr lang="en-IN" dirty="0"/>
          </a:p>
        </p:txBody>
      </p:sp>
    </p:spTree>
    <p:extLst>
      <p:ext uri="{BB962C8B-B14F-4D97-AF65-F5344CB8AC3E}">
        <p14:creationId xmlns:p14="http://schemas.microsoft.com/office/powerpoint/2010/main" val="1691942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E60C618F-2312-4FB3-9732-63B5CE1CA7E1}" type="datetime1">
              <a:rPr lang="en-IN" smtClean="0"/>
              <a:pPr/>
              <a:t>21/05/2018</a:t>
            </a:fld>
            <a:endParaRPr lang="en-IN" dirty="0"/>
          </a:p>
        </p:txBody>
      </p:sp>
      <p:sp>
        <p:nvSpPr>
          <p:cNvPr id="4" name="Footer Placeholder 3"/>
          <p:cNvSpPr>
            <a:spLocks noGrp="1"/>
          </p:cNvSpPr>
          <p:nvPr>
            <p:ph type="ftr" sz="quarter" idx="11"/>
          </p:nvPr>
        </p:nvSpPr>
        <p:spPr/>
        <p:txBody>
          <a:bodyPr/>
          <a:lstStyle/>
          <a:p>
            <a:r>
              <a:rPr lang="en-IN" dirty="0" smtClean="0"/>
              <a:t>www.workforce.org.in  (HR Knowledge (EPF/2018/001)</a:t>
            </a:r>
            <a:endParaRPr lang="en-IN" dirty="0"/>
          </a:p>
        </p:txBody>
      </p:sp>
      <p:sp>
        <p:nvSpPr>
          <p:cNvPr id="5" name="Slide Number Placeholder 4"/>
          <p:cNvSpPr>
            <a:spLocks noGrp="1"/>
          </p:cNvSpPr>
          <p:nvPr>
            <p:ph type="sldNum" sz="quarter" idx="12"/>
          </p:nvPr>
        </p:nvSpPr>
        <p:spPr/>
        <p:txBody>
          <a:bodyPr/>
          <a:lstStyle/>
          <a:p>
            <a:fld id="{C0AC23B5-EAD0-4394-A5B0-2268959D633C}" type="slidenum">
              <a:rPr lang="en-IN" smtClean="0"/>
              <a:pPr/>
              <a:t>‹#›</a:t>
            </a:fld>
            <a:endParaRPr lang="en-IN" dirty="0"/>
          </a:p>
        </p:txBody>
      </p:sp>
    </p:spTree>
    <p:extLst>
      <p:ext uri="{BB962C8B-B14F-4D97-AF65-F5344CB8AC3E}">
        <p14:creationId xmlns:p14="http://schemas.microsoft.com/office/powerpoint/2010/main" val="284967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72E6C4-3882-4481-A8D2-B8C37CF0B080}" type="datetime1">
              <a:rPr lang="en-IN" smtClean="0"/>
              <a:pPr/>
              <a:t>21/05/2018</a:t>
            </a:fld>
            <a:endParaRPr lang="en-IN" dirty="0"/>
          </a:p>
        </p:txBody>
      </p:sp>
      <p:sp>
        <p:nvSpPr>
          <p:cNvPr id="3" name="Footer Placeholder 2"/>
          <p:cNvSpPr>
            <a:spLocks noGrp="1"/>
          </p:cNvSpPr>
          <p:nvPr>
            <p:ph type="ftr" sz="quarter" idx="11"/>
          </p:nvPr>
        </p:nvSpPr>
        <p:spPr/>
        <p:txBody>
          <a:bodyPr/>
          <a:lstStyle/>
          <a:p>
            <a:r>
              <a:rPr lang="en-IN" dirty="0" smtClean="0"/>
              <a:t>www.workforce.org.in  (HR Knowledge (EPF/2018/001)</a:t>
            </a:r>
            <a:endParaRPr lang="en-IN" dirty="0"/>
          </a:p>
        </p:txBody>
      </p:sp>
      <p:sp>
        <p:nvSpPr>
          <p:cNvPr id="4" name="Slide Number Placeholder 3"/>
          <p:cNvSpPr>
            <a:spLocks noGrp="1"/>
          </p:cNvSpPr>
          <p:nvPr>
            <p:ph type="sldNum" sz="quarter" idx="12"/>
          </p:nvPr>
        </p:nvSpPr>
        <p:spPr/>
        <p:txBody>
          <a:bodyPr/>
          <a:lstStyle/>
          <a:p>
            <a:fld id="{C0AC23B5-EAD0-4394-A5B0-2268959D633C}" type="slidenum">
              <a:rPr lang="en-IN" smtClean="0"/>
              <a:pPr/>
              <a:t>‹#›</a:t>
            </a:fld>
            <a:endParaRPr lang="en-IN" dirty="0"/>
          </a:p>
        </p:txBody>
      </p:sp>
    </p:spTree>
    <p:extLst>
      <p:ext uri="{BB962C8B-B14F-4D97-AF65-F5344CB8AC3E}">
        <p14:creationId xmlns:p14="http://schemas.microsoft.com/office/powerpoint/2010/main" val="3513950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7C4953-578D-46D3-957D-4AE584190473}" type="datetime1">
              <a:rPr lang="en-IN" smtClean="0"/>
              <a:pPr/>
              <a:t>21/05/2018</a:t>
            </a:fld>
            <a:endParaRPr lang="en-IN" dirty="0"/>
          </a:p>
        </p:txBody>
      </p:sp>
      <p:sp>
        <p:nvSpPr>
          <p:cNvPr id="6" name="Footer Placeholder 5"/>
          <p:cNvSpPr>
            <a:spLocks noGrp="1"/>
          </p:cNvSpPr>
          <p:nvPr>
            <p:ph type="ftr" sz="quarter" idx="11"/>
          </p:nvPr>
        </p:nvSpPr>
        <p:spPr/>
        <p:txBody>
          <a:bodyPr/>
          <a:lstStyle/>
          <a:p>
            <a:r>
              <a:rPr lang="en-IN" dirty="0" smtClean="0"/>
              <a:t>www.workforce.org.in  (HR Knowledge (EPF/2018/001)</a:t>
            </a:r>
            <a:endParaRPr lang="en-IN" dirty="0"/>
          </a:p>
        </p:txBody>
      </p:sp>
      <p:sp>
        <p:nvSpPr>
          <p:cNvPr id="7" name="Slide Number Placeholder 6"/>
          <p:cNvSpPr>
            <a:spLocks noGrp="1"/>
          </p:cNvSpPr>
          <p:nvPr>
            <p:ph type="sldNum" sz="quarter" idx="12"/>
          </p:nvPr>
        </p:nvSpPr>
        <p:spPr/>
        <p:txBody>
          <a:bodyPr/>
          <a:lstStyle/>
          <a:p>
            <a:fld id="{C0AC23B5-EAD0-4394-A5B0-2268959D633C}" type="slidenum">
              <a:rPr lang="en-IN" smtClean="0"/>
              <a:pPr/>
              <a:t>‹#›</a:t>
            </a:fld>
            <a:endParaRPr lang="en-IN" dirty="0"/>
          </a:p>
        </p:txBody>
      </p:sp>
    </p:spTree>
    <p:extLst>
      <p:ext uri="{BB962C8B-B14F-4D97-AF65-F5344CB8AC3E}">
        <p14:creationId xmlns:p14="http://schemas.microsoft.com/office/powerpoint/2010/main" val="2741058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D124FF-FA79-43DD-9990-E87DA1BBD4CA}" type="datetime1">
              <a:rPr lang="en-IN" smtClean="0"/>
              <a:pPr/>
              <a:t>21/05/2018</a:t>
            </a:fld>
            <a:endParaRPr lang="en-IN" dirty="0"/>
          </a:p>
        </p:txBody>
      </p:sp>
      <p:sp>
        <p:nvSpPr>
          <p:cNvPr id="6" name="Footer Placeholder 5"/>
          <p:cNvSpPr>
            <a:spLocks noGrp="1"/>
          </p:cNvSpPr>
          <p:nvPr>
            <p:ph type="ftr" sz="quarter" idx="11"/>
          </p:nvPr>
        </p:nvSpPr>
        <p:spPr/>
        <p:txBody>
          <a:bodyPr/>
          <a:lstStyle/>
          <a:p>
            <a:r>
              <a:rPr lang="en-IN" dirty="0" smtClean="0"/>
              <a:t>www.workforce.org.in  (HR Knowledge (EPF/2018/001)</a:t>
            </a:r>
            <a:endParaRPr lang="en-IN" dirty="0"/>
          </a:p>
        </p:txBody>
      </p:sp>
      <p:sp>
        <p:nvSpPr>
          <p:cNvPr id="7" name="Slide Number Placeholder 6"/>
          <p:cNvSpPr>
            <a:spLocks noGrp="1"/>
          </p:cNvSpPr>
          <p:nvPr>
            <p:ph type="sldNum" sz="quarter" idx="12"/>
          </p:nvPr>
        </p:nvSpPr>
        <p:spPr/>
        <p:txBody>
          <a:bodyPr/>
          <a:lstStyle/>
          <a:p>
            <a:fld id="{C0AC23B5-EAD0-4394-A5B0-2268959D633C}" type="slidenum">
              <a:rPr lang="en-IN" smtClean="0"/>
              <a:pPr/>
              <a:t>‹#›</a:t>
            </a:fld>
            <a:endParaRPr lang="en-IN" dirty="0"/>
          </a:p>
        </p:txBody>
      </p:sp>
    </p:spTree>
    <p:extLst>
      <p:ext uri="{BB962C8B-B14F-4D97-AF65-F5344CB8AC3E}">
        <p14:creationId xmlns:p14="http://schemas.microsoft.com/office/powerpoint/2010/main" val="3237309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EDE56E-9893-481A-A6A7-74110D48F25A}" type="datetime1">
              <a:rPr lang="en-IN" smtClean="0"/>
              <a:pPr/>
              <a:t>21/05/2018</a:t>
            </a:fld>
            <a:endParaRPr lang="en-IN"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IN" dirty="0" smtClean="0"/>
              <a:t>www.workforce.org.in  (HR Knowledge (EPF/2018/001)</a:t>
            </a:r>
            <a:endParaRPr lang="en-IN"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AC23B5-EAD0-4394-A5B0-2268959D633C}" type="slidenum">
              <a:rPr lang="en-IN" smtClean="0"/>
              <a:pPr/>
              <a:t>‹#›</a:t>
            </a:fld>
            <a:endParaRPr lang="en-IN" dirty="0"/>
          </a:p>
        </p:txBody>
      </p:sp>
    </p:spTree>
    <p:extLst>
      <p:ext uri="{BB962C8B-B14F-4D97-AF65-F5344CB8AC3E}">
        <p14:creationId xmlns:p14="http://schemas.microsoft.com/office/powerpoint/2010/main" val="13880298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workforce.org.in/" TargetMode="Externa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hyperlink" Target="https://unifiedportal-mem.epfindia.gov.in/memberinterface/"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Software &amp; IT\Images &amp; Logo Website\Presentation1.gif"/>
          <p:cNvPicPr>
            <a:picLocks noChangeAspect="1" noChangeArrowheads="1"/>
          </p:cNvPicPr>
          <p:nvPr/>
        </p:nvPicPr>
        <p:blipFill>
          <a:blip r:embed="rId3" cstate="print"/>
          <a:srcRect/>
          <a:stretch>
            <a:fillRect/>
          </a:stretch>
        </p:blipFill>
        <p:spPr bwMode="auto">
          <a:xfrm>
            <a:off x="0" y="27384"/>
            <a:ext cx="9144000" cy="6858000"/>
          </a:xfrm>
          <a:prstGeom prst="rect">
            <a:avLst/>
          </a:prstGeom>
          <a:noFill/>
        </p:spPr>
      </p:pic>
      <p:pic>
        <p:nvPicPr>
          <p:cNvPr id="4099"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635" y="0"/>
            <a:ext cx="36036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3059832" y="5579948"/>
            <a:ext cx="5976664" cy="923330"/>
          </a:xfrm>
          <a:prstGeom prst="rect">
            <a:avLst/>
          </a:prstGeom>
          <a:noFill/>
        </p:spPr>
        <p:txBody>
          <a:bodyPr wrap="square" rtlCol="0">
            <a:spAutoFit/>
          </a:bodyPr>
          <a:lstStyle/>
          <a:p>
            <a:pPr algn="ctr"/>
            <a:endParaRPr lang="en-IN" b="1" dirty="0" smtClean="0">
              <a:solidFill>
                <a:srgbClr val="FF0000"/>
              </a:solidFill>
            </a:endParaRPr>
          </a:p>
          <a:p>
            <a:pPr algn="ctr"/>
            <a:endParaRPr lang="en-IN" b="1" dirty="0">
              <a:solidFill>
                <a:srgbClr val="FF0000"/>
              </a:solidFill>
            </a:endParaRPr>
          </a:p>
          <a:p>
            <a:r>
              <a:rPr lang="en-IN" b="1" dirty="0" smtClean="0">
                <a:solidFill>
                  <a:srgbClr val="FF0000"/>
                </a:solidFill>
              </a:rPr>
              <a:t>	</a:t>
            </a:r>
            <a:endParaRPr lang="en-IN" sz="1400" b="1" dirty="0">
              <a:solidFill>
                <a:srgbClr val="FF0000"/>
              </a:solidFill>
              <a:latin typeface="+mj-lt"/>
            </a:endParaRPr>
          </a:p>
        </p:txBody>
      </p:sp>
      <p:sp>
        <p:nvSpPr>
          <p:cNvPr id="4" name="TextBox 3"/>
          <p:cNvSpPr txBox="1"/>
          <p:nvPr/>
        </p:nvSpPr>
        <p:spPr>
          <a:xfrm>
            <a:off x="8892480" y="1489529"/>
            <a:ext cx="251520" cy="5355312"/>
          </a:xfrm>
          <a:prstGeom prst="rect">
            <a:avLst/>
          </a:prstGeom>
          <a:solidFill>
            <a:schemeClr val="bg1">
              <a:lumMod val="95000"/>
            </a:schemeClr>
          </a:solidFill>
          <a:effectLst>
            <a:softEdge rad="635000"/>
          </a:effectLst>
        </p:spPr>
        <p:txBody>
          <a:bodyPr wrap="square" rtlCol="0">
            <a:spAutoFit/>
          </a:bodyPr>
          <a:lstStyle/>
          <a:p>
            <a:pPr algn="ctr"/>
            <a:r>
              <a:rPr lang="en-IN" b="1" dirty="0" smtClean="0">
                <a:solidFill>
                  <a:srgbClr val="C00000"/>
                </a:solidFill>
              </a:rPr>
              <a:t>D</a:t>
            </a:r>
          </a:p>
          <a:p>
            <a:pPr algn="ctr"/>
            <a:r>
              <a:rPr lang="en-IN" b="1" dirty="0" smtClean="0">
                <a:solidFill>
                  <a:srgbClr val="C00000"/>
                </a:solidFill>
              </a:rPr>
              <a:t>E</a:t>
            </a:r>
          </a:p>
          <a:p>
            <a:pPr algn="ctr"/>
            <a:r>
              <a:rPr lang="en-IN" b="1" dirty="0" smtClean="0">
                <a:solidFill>
                  <a:srgbClr val="C00000"/>
                </a:solidFill>
              </a:rPr>
              <a:t>L</a:t>
            </a:r>
          </a:p>
          <a:p>
            <a:pPr algn="ctr"/>
            <a:r>
              <a:rPr lang="en-IN" b="1" dirty="0" smtClean="0">
                <a:solidFill>
                  <a:srgbClr val="C00000"/>
                </a:solidFill>
              </a:rPr>
              <a:t>H</a:t>
            </a:r>
          </a:p>
          <a:p>
            <a:pPr algn="ctr"/>
            <a:r>
              <a:rPr lang="en-IN" b="1" dirty="0" smtClean="0">
                <a:solidFill>
                  <a:srgbClr val="C00000"/>
                </a:solidFill>
              </a:rPr>
              <a:t>I</a:t>
            </a:r>
          </a:p>
          <a:p>
            <a:pPr algn="ctr"/>
            <a:endParaRPr lang="en-IN" b="1" dirty="0">
              <a:solidFill>
                <a:srgbClr val="C00000"/>
              </a:solidFill>
            </a:endParaRPr>
          </a:p>
          <a:p>
            <a:pPr algn="ctr"/>
            <a:r>
              <a:rPr lang="en-IN" b="1" dirty="0" smtClean="0">
                <a:solidFill>
                  <a:srgbClr val="C00000"/>
                </a:solidFill>
              </a:rPr>
              <a:t>GURGAON</a:t>
            </a:r>
          </a:p>
          <a:p>
            <a:pPr algn="ctr"/>
            <a:endParaRPr lang="en-IN" b="1" dirty="0">
              <a:solidFill>
                <a:srgbClr val="C00000"/>
              </a:solidFill>
            </a:endParaRPr>
          </a:p>
          <a:p>
            <a:pPr algn="ctr"/>
            <a:r>
              <a:rPr lang="en-IN" b="1" dirty="0" smtClean="0">
                <a:solidFill>
                  <a:srgbClr val="C00000"/>
                </a:solidFill>
              </a:rPr>
              <a:t>NO</a:t>
            </a:r>
          </a:p>
          <a:p>
            <a:pPr algn="ctr"/>
            <a:r>
              <a:rPr lang="en-IN" b="1" dirty="0" smtClean="0">
                <a:solidFill>
                  <a:srgbClr val="C00000"/>
                </a:solidFill>
              </a:rPr>
              <a:t>I</a:t>
            </a:r>
          </a:p>
          <a:p>
            <a:pPr algn="ctr"/>
            <a:r>
              <a:rPr lang="en-IN" b="1" dirty="0" smtClean="0">
                <a:solidFill>
                  <a:srgbClr val="C00000"/>
                </a:solidFill>
              </a:rPr>
              <a:t>D</a:t>
            </a:r>
          </a:p>
          <a:p>
            <a:pPr algn="ctr"/>
            <a:r>
              <a:rPr lang="en-IN" b="1" dirty="0">
                <a:solidFill>
                  <a:srgbClr val="C00000"/>
                </a:solidFill>
              </a:rPr>
              <a:t>A</a:t>
            </a:r>
          </a:p>
        </p:txBody>
      </p:sp>
      <p:sp>
        <p:nvSpPr>
          <p:cNvPr id="6" name="TextBox 5"/>
          <p:cNvSpPr txBox="1"/>
          <p:nvPr/>
        </p:nvSpPr>
        <p:spPr>
          <a:xfrm rot="16200000">
            <a:off x="-1867562" y="4288450"/>
            <a:ext cx="4104456" cy="369332"/>
          </a:xfrm>
          <a:prstGeom prst="rect">
            <a:avLst/>
          </a:prstGeom>
          <a:noFill/>
        </p:spPr>
        <p:txBody>
          <a:bodyPr wrap="square" rtlCol="0">
            <a:spAutoFit/>
          </a:bodyPr>
          <a:lstStyle/>
          <a:p>
            <a:r>
              <a:rPr lang="en-IN" dirty="0" smtClean="0">
                <a:solidFill>
                  <a:schemeClr val="bg1"/>
                </a:solidFill>
              </a:rPr>
              <a:t>HR Solutions</a:t>
            </a:r>
            <a:endParaRPr lang="en-IN" dirty="0">
              <a:solidFill>
                <a:schemeClr val="bg1"/>
              </a:solidFill>
            </a:endParaRPr>
          </a:p>
        </p:txBody>
      </p:sp>
      <p:sp>
        <p:nvSpPr>
          <p:cNvPr id="5" name="Footer Placeholder 4"/>
          <p:cNvSpPr>
            <a:spLocks noGrp="1"/>
          </p:cNvSpPr>
          <p:nvPr>
            <p:ph type="ftr" sz="quarter" idx="11"/>
          </p:nvPr>
        </p:nvSpPr>
        <p:spPr/>
        <p:txBody>
          <a:bodyPr/>
          <a:lstStyle/>
          <a:p>
            <a:r>
              <a:rPr lang="en-IN" b="1" dirty="0" smtClean="0">
                <a:solidFill>
                  <a:srgbClr val="C00000"/>
                </a:solidFill>
              </a:rPr>
              <a:t>www.workforce.org.in </a:t>
            </a:r>
          </a:p>
          <a:p>
            <a:r>
              <a:rPr lang="en-IN" b="1" dirty="0" smtClean="0">
                <a:solidFill>
                  <a:srgbClr val="C00000"/>
                </a:solidFill>
              </a:rPr>
              <a:t>(HR Knowledge (EPF/2018/001)</a:t>
            </a:r>
            <a:endParaRPr lang="en-IN" b="1" dirty="0">
              <a:solidFill>
                <a:srgbClr val="C00000"/>
              </a:solidFill>
            </a:endParaRPr>
          </a:p>
        </p:txBody>
      </p:sp>
      <p:sp>
        <p:nvSpPr>
          <p:cNvPr id="8" name="TextBox 7"/>
          <p:cNvSpPr txBox="1"/>
          <p:nvPr/>
        </p:nvSpPr>
        <p:spPr>
          <a:xfrm>
            <a:off x="3203848" y="3645024"/>
            <a:ext cx="5328592" cy="369332"/>
          </a:xfrm>
          <a:prstGeom prst="rect">
            <a:avLst/>
          </a:prstGeom>
          <a:solidFill>
            <a:srgbClr val="C00000"/>
          </a:solidFill>
        </p:spPr>
        <p:txBody>
          <a:bodyPr wrap="square" rtlCol="0">
            <a:spAutoFit/>
          </a:bodyPr>
          <a:lstStyle/>
          <a:p>
            <a:r>
              <a:rPr lang="en-IN" b="1" dirty="0" smtClean="0">
                <a:solidFill>
                  <a:schemeClr val="bg1"/>
                </a:solidFill>
              </a:rPr>
              <a:t>E-nomination Facility on  EPFO Unified Member Portal</a:t>
            </a:r>
            <a:endParaRPr lang="en-IN" dirty="0">
              <a:solidFill>
                <a:schemeClr val="bg1"/>
              </a:solidFill>
            </a:endParaRPr>
          </a:p>
        </p:txBody>
      </p:sp>
      <p:sp>
        <p:nvSpPr>
          <p:cNvPr id="11" name="TextBox 10"/>
          <p:cNvSpPr txBox="1"/>
          <p:nvPr/>
        </p:nvSpPr>
        <p:spPr>
          <a:xfrm>
            <a:off x="683568" y="188640"/>
            <a:ext cx="2448272" cy="553998"/>
          </a:xfrm>
          <a:prstGeom prst="rect">
            <a:avLst/>
          </a:prstGeom>
          <a:noFill/>
        </p:spPr>
        <p:txBody>
          <a:bodyPr wrap="square" rtlCol="0">
            <a:spAutoFit/>
          </a:bodyPr>
          <a:lstStyle/>
          <a:p>
            <a:r>
              <a:rPr lang="en-IN" sz="1200" b="1" i="1" dirty="0" smtClean="0"/>
              <a:t>HR Knowledge  </a:t>
            </a:r>
            <a:r>
              <a:rPr lang="en-IN" sz="1200" i="1" dirty="0" smtClean="0"/>
              <a:t>(EPF/2018/001)</a:t>
            </a:r>
          </a:p>
          <a:p>
            <a:endParaRPr lang="en-IN" dirty="0"/>
          </a:p>
        </p:txBody>
      </p:sp>
      <p:sp>
        <p:nvSpPr>
          <p:cNvPr id="12" name="Slide Number Placeholder 11"/>
          <p:cNvSpPr>
            <a:spLocks noGrp="1"/>
          </p:cNvSpPr>
          <p:nvPr>
            <p:ph type="sldNum" sz="quarter" idx="12"/>
          </p:nvPr>
        </p:nvSpPr>
        <p:spPr/>
        <p:txBody>
          <a:bodyPr/>
          <a:lstStyle/>
          <a:p>
            <a:fld id="{C0AC23B5-EAD0-4394-A5B0-2268959D633C}" type="slidenum">
              <a:rPr lang="en-IN" smtClean="0"/>
              <a:pPr/>
              <a:t>1</a:t>
            </a:fld>
            <a:endParaRPr lang="en-IN" dirty="0"/>
          </a:p>
        </p:txBody>
      </p:sp>
    </p:spTree>
    <p:extLst>
      <p:ext uri="{BB962C8B-B14F-4D97-AF65-F5344CB8AC3E}">
        <p14:creationId xmlns:p14="http://schemas.microsoft.com/office/powerpoint/2010/main" val="39949734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74638"/>
            <a:ext cx="4032448" cy="418058"/>
          </a:xfrm>
        </p:spPr>
        <p:txBody>
          <a:bodyPr/>
          <a:lstStyle/>
          <a:p>
            <a:pPr algn="l"/>
            <a:r>
              <a:rPr lang="en-IN" sz="1800" b="1" dirty="0">
                <a:solidFill>
                  <a:srgbClr val="C00000"/>
                </a:solidFill>
                <a:cs typeface="Arial" pitchFamily="34" charset="0"/>
              </a:rPr>
              <a:t>Workforce Consulting – </a:t>
            </a:r>
            <a:r>
              <a:rPr lang="en-IN" sz="1800" b="1" dirty="0" smtClean="0">
                <a:solidFill>
                  <a:srgbClr val="C00000"/>
                </a:solidFill>
                <a:cs typeface="Arial" pitchFamily="34" charset="0"/>
              </a:rPr>
              <a:t>Our Services</a:t>
            </a:r>
            <a:endParaRPr lang="en-IN" b="1" dirty="0">
              <a:solidFill>
                <a:srgbClr val="C00000"/>
              </a:solidFill>
            </a:endParaRPr>
          </a:p>
        </p:txBody>
      </p:sp>
      <p:sp>
        <p:nvSpPr>
          <p:cNvPr id="3" name="Content Placeholder 2"/>
          <p:cNvSpPr>
            <a:spLocks noGrp="1"/>
          </p:cNvSpPr>
          <p:nvPr>
            <p:ph idx="1"/>
          </p:nvPr>
        </p:nvSpPr>
        <p:spPr>
          <a:xfrm>
            <a:off x="611560" y="1268760"/>
            <a:ext cx="8147248" cy="5040560"/>
          </a:xfrm>
        </p:spPr>
        <p:txBody>
          <a:bodyPr>
            <a:normAutofit/>
          </a:bodyPr>
          <a:lstStyle/>
          <a:p>
            <a:pPr marL="0" indent="0">
              <a:buNone/>
            </a:pPr>
            <a:r>
              <a:rPr lang="en-IN" sz="1400" dirty="0" smtClean="0"/>
              <a:t>With a formidable reputation in Indian Labour Law Compliances and comprehensive Payroll Process Outsourcing, Workforce Consulting offers a range of consulting services to an extensive national client base.</a:t>
            </a:r>
          </a:p>
          <a:p>
            <a:pPr marL="0" indent="0">
              <a:buNone/>
            </a:pPr>
            <a:endParaRPr lang="en-IN" sz="1400" dirty="0"/>
          </a:p>
          <a:p>
            <a:pPr marL="0" indent="0">
              <a:buNone/>
            </a:pPr>
            <a:r>
              <a:rPr lang="en-IN" sz="1800" b="1" dirty="0" smtClean="0"/>
              <a:t>Think Compliance, Think Workforce!</a:t>
            </a:r>
            <a:endParaRPr lang="en-IN" sz="1400" b="1" dirty="0"/>
          </a:p>
          <a:p>
            <a:pPr marL="0" indent="0">
              <a:buNone/>
            </a:pPr>
            <a:endParaRPr lang="en-IN" sz="1400" b="1" dirty="0" smtClean="0"/>
          </a:p>
          <a:p>
            <a:pPr marL="0" indent="0">
              <a:buNone/>
            </a:pPr>
            <a:endParaRPr lang="en-IN" sz="1400" b="1" dirty="0"/>
          </a:p>
          <a:p>
            <a:pPr marL="0" indent="0">
              <a:buNone/>
            </a:pPr>
            <a:endParaRPr lang="en-IN" sz="1400" b="1" dirty="0" smtClean="0"/>
          </a:p>
          <a:p>
            <a:pPr marL="0" indent="0">
              <a:buNone/>
            </a:pPr>
            <a:endParaRPr lang="en-IN" sz="1400" b="1" dirty="0"/>
          </a:p>
          <a:p>
            <a:pPr marL="0" indent="0">
              <a:buNone/>
            </a:pPr>
            <a:endParaRPr lang="en-IN" sz="1400" b="1" dirty="0" smtClean="0"/>
          </a:p>
          <a:p>
            <a:pPr marL="0" indent="0">
              <a:buNone/>
            </a:pPr>
            <a:endParaRPr lang="en-IN" sz="1400" b="1" dirty="0"/>
          </a:p>
          <a:p>
            <a:pPr marL="0" indent="0" algn="ctr">
              <a:buNone/>
            </a:pPr>
            <a:endParaRPr lang="en-IN" sz="1400" b="1" dirty="0" smtClean="0">
              <a:solidFill>
                <a:srgbClr val="C00000"/>
              </a:solidFill>
            </a:endParaRPr>
          </a:p>
          <a:p>
            <a:pPr marL="0" indent="0">
              <a:buNone/>
            </a:pPr>
            <a:endParaRPr lang="en-IN" sz="1400" b="1" dirty="0" smtClean="0"/>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35" y="0"/>
            <a:ext cx="36036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9" name="Content Placeholder 6"/>
          <p:cNvGraphicFramePr>
            <a:graphicFrameLocks/>
          </p:cNvGraphicFramePr>
          <p:nvPr>
            <p:extLst>
              <p:ext uri="{D42A27DB-BD31-4B8C-83A1-F6EECF244321}">
                <p14:modId xmlns:p14="http://schemas.microsoft.com/office/powerpoint/2010/main" val="199584013"/>
              </p:ext>
            </p:extLst>
          </p:nvPr>
        </p:nvGraphicFramePr>
        <p:xfrm>
          <a:off x="1259632" y="2348880"/>
          <a:ext cx="6779096" cy="33123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Footer Placeholder 5"/>
          <p:cNvSpPr>
            <a:spLocks noGrp="1"/>
          </p:cNvSpPr>
          <p:nvPr>
            <p:ph type="ftr" sz="quarter" idx="11"/>
          </p:nvPr>
        </p:nvSpPr>
        <p:spPr/>
        <p:txBody>
          <a:bodyPr/>
          <a:lstStyle/>
          <a:p>
            <a:r>
              <a:rPr lang="en-IN" b="1" dirty="0" smtClean="0">
                <a:solidFill>
                  <a:srgbClr val="C00000"/>
                </a:solidFill>
              </a:rPr>
              <a:t>www.workforce.org.in </a:t>
            </a:r>
          </a:p>
          <a:p>
            <a:r>
              <a:rPr lang="en-IN" b="1" dirty="0" smtClean="0">
                <a:solidFill>
                  <a:srgbClr val="C00000"/>
                </a:solidFill>
              </a:rPr>
              <a:t>(HR Knowledge (EPF/2018/001)</a:t>
            </a:r>
            <a:endParaRPr lang="en-IN" b="1" dirty="0">
              <a:solidFill>
                <a:srgbClr val="C00000"/>
              </a:solidFill>
            </a:endParaRPr>
          </a:p>
        </p:txBody>
      </p:sp>
      <p:sp>
        <p:nvSpPr>
          <p:cNvPr id="10" name="TextBox 9"/>
          <p:cNvSpPr txBox="1"/>
          <p:nvPr/>
        </p:nvSpPr>
        <p:spPr>
          <a:xfrm rot="16200000">
            <a:off x="-1867562" y="4288450"/>
            <a:ext cx="4104456" cy="369332"/>
          </a:xfrm>
          <a:prstGeom prst="rect">
            <a:avLst/>
          </a:prstGeom>
          <a:noFill/>
        </p:spPr>
        <p:txBody>
          <a:bodyPr wrap="square" rtlCol="0">
            <a:spAutoFit/>
          </a:bodyPr>
          <a:lstStyle/>
          <a:p>
            <a:r>
              <a:rPr lang="en-IN" dirty="0" smtClean="0">
                <a:solidFill>
                  <a:schemeClr val="bg1"/>
                </a:solidFill>
              </a:rPr>
              <a:t>HR Solutions</a:t>
            </a:r>
            <a:endParaRPr lang="en-IN" dirty="0">
              <a:solidFill>
                <a:schemeClr val="bg1"/>
              </a:solidFill>
            </a:endParaRPr>
          </a:p>
        </p:txBody>
      </p:sp>
      <p:pic>
        <p:nvPicPr>
          <p:cNvPr id="11" name="Picture 10" descr="Logo Final.jpg"/>
          <p:cNvPicPr>
            <a:picLocks noChangeAspect="1"/>
          </p:cNvPicPr>
          <p:nvPr/>
        </p:nvPicPr>
        <p:blipFill>
          <a:blip r:embed="rId8" cstate="print"/>
          <a:stretch>
            <a:fillRect/>
          </a:stretch>
        </p:blipFill>
        <p:spPr>
          <a:xfrm>
            <a:off x="6927008" y="0"/>
            <a:ext cx="2216992" cy="1270255"/>
          </a:xfrm>
          <a:prstGeom prst="rect">
            <a:avLst/>
          </a:prstGeom>
          <a:ln>
            <a:noFill/>
          </a:ln>
          <a:effectLst>
            <a:softEdge rad="112500"/>
          </a:effectLst>
        </p:spPr>
      </p:pic>
      <p:sp>
        <p:nvSpPr>
          <p:cNvPr id="13" name="Slide Number Placeholder 12"/>
          <p:cNvSpPr>
            <a:spLocks noGrp="1"/>
          </p:cNvSpPr>
          <p:nvPr>
            <p:ph type="sldNum" sz="quarter" idx="12"/>
          </p:nvPr>
        </p:nvSpPr>
        <p:spPr/>
        <p:txBody>
          <a:bodyPr/>
          <a:lstStyle/>
          <a:p>
            <a:fld id="{C0AC23B5-EAD0-4394-A5B0-2268959D633C}" type="slidenum">
              <a:rPr lang="en-IN" smtClean="0"/>
              <a:pPr/>
              <a:t>10</a:t>
            </a:fld>
            <a:endParaRPr lang="en-IN" dirty="0"/>
          </a:p>
        </p:txBody>
      </p:sp>
    </p:spTree>
    <p:extLst>
      <p:ext uri="{BB962C8B-B14F-4D97-AF65-F5344CB8AC3E}">
        <p14:creationId xmlns:p14="http://schemas.microsoft.com/office/powerpoint/2010/main" val="38776797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539552" y="274638"/>
            <a:ext cx="3672408" cy="418058"/>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en-IN" sz="1800" b="1" dirty="0" smtClean="0">
                <a:solidFill>
                  <a:srgbClr val="C00000"/>
                </a:solidFill>
                <a:cs typeface="Arial" pitchFamily="34" charset="0"/>
              </a:rPr>
              <a:t>Workforce Consulting</a:t>
            </a:r>
            <a:r>
              <a:rPr lang="en-IN" sz="1800" b="1" dirty="0" smtClean="0">
                <a:cs typeface="Arial" pitchFamily="34" charset="0"/>
              </a:rPr>
              <a:t> </a:t>
            </a:r>
            <a:r>
              <a:rPr lang="en-IN" sz="1800" b="1" dirty="0" smtClean="0">
                <a:solidFill>
                  <a:srgbClr val="C00000"/>
                </a:solidFill>
                <a:cs typeface="Arial" pitchFamily="34" charset="0"/>
              </a:rPr>
              <a:t>– Contact Us </a:t>
            </a:r>
          </a:p>
          <a:p>
            <a:pPr algn="l"/>
            <a:r>
              <a:rPr lang="en-IN" sz="1800" dirty="0" smtClean="0">
                <a:solidFill>
                  <a:srgbClr val="C00000"/>
                </a:solidFill>
                <a:latin typeface="Arial" pitchFamily="34" charset="0"/>
                <a:cs typeface="Arial" pitchFamily="34" charset="0"/>
              </a:rPr>
              <a:t>   </a:t>
            </a:r>
          </a:p>
          <a:p>
            <a:pPr algn="l"/>
            <a:endParaRPr lang="en-IN" sz="1800" b="1" dirty="0" smtClean="0">
              <a:solidFill>
                <a:srgbClr val="C00000"/>
              </a:solidFill>
            </a:endParaRPr>
          </a:p>
          <a:p>
            <a:pPr algn="l"/>
            <a:r>
              <a:rPr lang="en-IN" sz="1800" dirty="0" smtClean="0">
                <a:solidFill>
                  <a:prstClr val="black"/>
                </a:solidFill>
                <a:latin typeface="Arial" pitchFamily="34" charset="0"/>
                <a:cs typeface="Arial" pitchFamily="34" charset="0"/>
              </a:rPr>
              <a:t>  </a:t>
            </a:r>
            <a:endParaRPr lang="en-IN" dirty="0"/>
          </a:p>
        </p:txBody>
      </p:sp>
      <p:sp>
        <p:nvSpPr>
          <p:cNvPr id="3" name="Content Placeholder 2"/>
          <p:cNvSpPr txBox="1">
            <a:spLocks/>
          </p:cNvSpPr>
          <p:nvPr/>
        </p:nvSpPr>
        <p:spPr>
          <a:xfrm>
            <a:off x="539552" y="692696"/>
            <a:ext cx="8147248" cy="6048672"/>
          </a:xfrm>
          <a:prstGeom prst="rect">
            <a:avLst/>
          </a:prstGeom>
        </p:spPr>
        <p:txBody>
          <a:bodyPr>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endParaRPr lang="en-IN" sz="7200" b="1" dirty="0" smtClean="0"/>
          </a:p>
          <a:p>
            <a:pPr marL="0" indent="0" algn="ctr">
              <a:buNone/>
            </a:pPr>
            <a:r>
              <a:rPr lang="en-IN" sz="3900" b="1" dirty="0" smtClean="0"/>
              <a:t>Think Compliance, Think Workforce!</a:t>
            </a:r>
          </a:p>
          <a:p>
            <a:pPr marL="0" indent="0" algn="ctr">
              <a:buNone/>
            </a:pPr>
            <a:r>
              <a:rPr lang="en-US" sz="2000" b="1" i="1" dirty="0" smtClean="0">
                <a:solidFill>
                  <a:srgbClr val="C00000"/>
                </a:solidFill>
              </a:rPr>
              <a:t>Empowered by  Clients Satisfaction…</a:t>
            </a:r>
            <a:endParaRPr lang="en-IN" sz="2000" b="1" dirty="0" smtClean="0"/>
          </a:p>
          <a:p>
            <a:pPr marL="0" indent="0">
              <a:buNone/>
            </a:pPr>
            <a:endParaRPr lang="en-IN" sz="1600" dirty="0" smtClean="0">
              <a:solidFill>
                <a:srgbClr val="C00000"/>
              </a:solidFill>
            </a:endParaRPr>
          </a:p>
          <a:p>
            <a:pPr marL="0" indent="0">
              <a:buNone/>
            </a:pPr>
            <a:endParaRPr lang="en-IN" sz="1600" dirty="0">
              <a:solidFill>
                <a:srgbClr val="C00000"/>
              </a:solidFill>
            </a:endParaRPr>
          </a:p>
          <a:p>
            <a:pPr marL="0" indent="0">
              <a:buNone/>
            </a:pPr>
            <a:endParaRPr lang="en-IN" sz="1600" dirty="0" smtClean="0">
              <a:solidFill>
                <a:srgbClr val="C00000"/>
              </a:solidFill>
            </a:endParaRPr>
          </a:p>
          <a:p>
            <a:pPr marL="0" indent="0">
              <a:buNone/>
            </a:pPr>
            <a:endParaRPr lang="en-IN" sz="1600" dirty="0" smtClean="0">
              <a:solidFill>
                <a:srgbClr val="C00000"/>
              </a:solidFill>
            </a:endParaRPr>
          </a:p>
          <a:p>
            <a:pPr marL="400050" lvl="1" indent="0">
              <a:buNone/>
            </a:pPr>
            <a:r>
              <a:rPr lang="en-IN" sz="1600" b="1" dirty="0" smtClean="0">
                <a:solidFill>
                  <a:srgbClr val="C00000"/>
                </a:solidFill>
              </a:rPr>
              <a:t>Workforce Consulting  </a:t>
            </a:r>
            <a:r>
              <a:rPr lang="en-IN" sz="1600" b="1" dirty="0" smtClean="0"/>
              <a:t>      </a:t>
            </a:r>
            <a:r>
              <a:rPr lang="en-IN" sz="1600" dirty="0" smtClean="0"/>
              <a:t>                 </a:t>
            </a:r>
            <a:br>
              <a:rPr lang="en-IN" sz="1600" dirty="0" smtClean="0"/>
            </a:br>
            <a:r>
              <a:rPr lang="en-IN" sz="1600" dirty="0" smtClean="0"/>
              <a:t>307, Puja House</a:t>
            </a:r>
          </a:p>
          <a:p>
            <a:pPr marL="400050" lvl="1" indent="0">
              <a:buNone/>
            </a:pPr>
            <a:r>
              <a:rPr lang="en-IN" sz="1600" dirty="0" smtClean="0"/>
              <a:t>Karampura Commercial Complex</a:t>
            </a:r>
          </a:p>
          <a:p>
            <a:pPr marL="400050" lvl="1" indent="0">
              <a:buNone/>
            </a:pPr>
            <a:r>
              <a:rPr lang="en-IN" sz="1600" dirty="0" smtClean="0"/>
              <a:t>Shivaji Marg, New Delhi 110015 (INDIA)</a:t>
            </a:r>
          </a:p>
          <a:p>
            <a:pPr marL="400050" lvl="1" indent="0">
              <a:buNone/>
            </a:pPr>
            <a:r>
              <a:rPr lang="fr-FR" sz="1600" dirty="0" smtClean="0"/>
              <a:t/>
            </a:r>
            <a:br>
              <a:rPr lang="fr-FR" sz="1600" dirty="0" smtClean="0"/>
            </a:br>
            <a:r>
              <a:rPr lang="fr-FR" sz="1600" dirty="0" smtClean="0"/>
              <a:t>Web site:	</a:t>
            </a:r>
            <a:r>
              <a:rPr lang="fr-FR" sz="1600" dirty="0" smtClean="0">
                <a:hlinkClick r:id="rId2"/>
              </a:rPr>
              <a:t>www.wokforce.org.in</a:t>
            </a:r>
            <a:endParaRPr lang="fr-FR" sz="1600" dirty="0"/>
          </a:p>
          <a:p>
            <a:pPr marL="400050" lvl="1" indent="0">
              <a:buNone/>
            </a:pPr>
            <a:r>
              <a:rPr lang="fr-FR" sz="1600" dirty="0" smtClean="0"/>
              <a:t>Email	:</a:t>
            </a:r>
            <a:r>
              <a:rPr lang="fr-FR" sz="1600" dirty="0"/>
              <a:t>	</a:t>
            </a:r>
            <a:r>
              <a:rPr lang="fr-FR" sz="1600" dirty="0" smtClean="0"/>
              <a:t>info@workforce.org.in</a:t>
            </a:r>
          </a:p>
          <a:p>
            <a:pPr marL="400050" lvl="1" indent="0">
              <a:buNone/>
            </a:pPr>
            <a:r>
              <a:rPr lang="fr-FR" sz="1600" dirty="0"/>
              <a:t>	</a:t>
            </a:r>
            <a:r>
              <a:rPr lang="fr-FR" sz="1600" dirty="0" smtClean="0"/>
              <a:t>  	helpdesk@workforce.org.in</a:t>
            </a:r>
          </a:p>
          <a:p>
            <a:pPr marL="400050" lvl="1" indent="0">
              <a:buNone/>
            </a:pPr>
            <a:r>
              <a:rPr lang="fr-FR" sz="1600" dirty="0" smtClean="0"/>
              <a:t>Land line: 	+91-11-40115995</a:t>
            </a:r>
            <a:br>
              <a:rPr lang="fr-FR" sz="1600" dirty="0" smtClean="0"/>
            </a:br>
            <a:r>
              <a:rPr lang="fr-FR" sz="1600" dirty="0" smtClean="0"/>
              <a:t>Mobile:    	+91-8860 3939 60</a:t>
            </a:r>
          </a:p>
          <a:p>
            <a:pPr marL="400050" lvl="1" indent="0">
              <a:buNone/>
            </a:pPr>
            <a:endParaRPr lang="fr-FR" sz="5600" dirty="0"/>
          </a:p>
          <a:p>
            <a:pPr marL="400050" lvl="1" indent="0">
              <a:buNone/>
            </a:pPr>
            <a:endParaRPr lang="fr-FR" sz="5600" dirty="0" smtClean="0"/>
          </a:p>
          <a:p>
            <a:pPr marL="0" indent="0" algn="ctr">
              <a:buNone/>
            </a:pPr>
            <a:endParaRPr lang="en-IN" sz="4300" b="1" dirty="0">
              <a:solidFill>
                <a:srgbClr val="C00000"/>
              </a:solidFill>
            </a:endParaRPr>
          </a:p>
          <a:p>
            <a:pPr marL="0" indent="0" algn="ctr">
              <a:buNone/>
            </a:pPr>
            <a:endParaRPr lang="en-IN" sz="4300" b="1" dirty="0" smtClean="0">
              <a:solidFill>
                <a:srgbClr val="C00000"/>
              </a:solidFill>
            </a:endParaRPr>
          </a:p>
          <a:p>
            <a:pPr marL="0" indent="0" algn="ctr">
              <a:buNone/>
            </a:pPr>
            <a:endParaRPr lang="en-IN" sz="4300" b="1" dirty="0">
              <a:solidFill>
                <a:srgbClr val="C00000"/>
              </a:solidFill>
            </a:endParaRPr>
          </a:p>
          <a:p>
            <a:pPr marL="0" indent="0" algn="ctr">
              <a:buNone/>
            </a:pPr>
            <a:endParaRPr lang="en-IN" sz="4300" b="1" dirty="0" smtClean="0">
              <a:solidFill>
                <a:srgbClr val="C00000"/>
              </a:solidFill>
            </a:endParaRPr>
          </a:p>
          <a:p>
            <a:pPr marL="0" indent="0" algn="ctr">
              <a:buNone/>
            </a:pPr>
            <a:endParaRPr lang="en-IN" sz="4300" b="1" dirty="0">
              <a:solidFill>
                <a:srgbClr val="C00000"/>
              </a:solidFill>
            </a:endParaRPr>
          </a:p>
        </p:txBody>
      </p:sp>
      <p:pic>
        <p:nvPicPr>
          <p:cNvPr id="4"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635" y="0"/>
            <a:ext cx="36036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55776" y="2996952"/>
            <a:ext cx="3747354" cy="381087"/>
          </a:xfrm>
          <a:prstGeom prst="rect">
            <a:avLst/>
          </a:prstGeom>
        </p:spPr>
      </p:pic>
      <p:sp>
        <p:nvSpPr>
          <p:cNvPr id="6" name="Footer Placeholder 5"/>
          <p:cNvSpPr>
            <a:spLocks noGrp="1"/>
          </p:cNvSpPr>
          <p:nvPr>
            <p:ph type="ftr" sz="quarter" idx="11"/>
          </p:nvPr>
        </p:nvSpPr>
        <p:spPr/>
        <p:txBody>
          <a:bodyPr/>
          <a:lstStyle/>
          <a:p>
            <a:r>
              <a:rPr lang="en-IN" b="1" dirty="0" smtClean="0">
                <a:solidFill>
                  <a:srgbClr val="C00000"/>
                </a:solidFill>
              </a:rPr>
              <a:t>www.workforce.org.in </a:t>
            </a:r>
          </a:p>
          <a:p>
            <a:r>
              <a:rPr lang="en-IN" b="1" dirty="0" smtClean="0">
                <a:solidFill>
                  <a:srgbClr val="C00000"/>
                </a:solidFill>
              </a:rPr>
              <a:t>(HR Knowledge (EPF/2018/001)</a:t>
            </a:r>
            <a:endParaRPr lang="en-IN" b="1" dirty="0">
              <a:solidFill>
                <a:srgbClr val="C00000"/>
              </a:solidFill>
            </a:endParaRPr>
          </a:p>
        </p:txBody>
      </p:sp>
      <p:sp>
        <p:nvSpPr>
          <p:cNvPr id="9" name="TextBox 8"/>
          <p:cNvSpPr txBox="1"/>
          <p:nvPr/>
        </p:nvSpPr>
        <p:spPr>
          <a:xfrm rot="16200000">
            <a:off x="-1867562" y="4288450"/>
            <a:ext cx="4104456" cy="369332"/>
          </a:xfrm>
          <a:prstGeom prst="rect">
            <a:avLst/>
          </a:prstGeom>
          <a:noFill/>
        </p:spPr>
        <p:txBody>
          <a:bodyPr wrap="square" rtlCol="0">
            <a:spAutoFit/>
          </a:bodyPr>
          <a:lstStyle/>
          <a:p>
            <a:r>
              <a:rPr lang="en-IN" dirty="0" smtClean="0">
                <a:solidFill>
                  <a:schemeClr val="bg1"/>
                </a:solidFill>
              </a:rPr>
              <a:t>HR Solutions</a:t>
            </a:r>
            <a:endParaRPr lang="en-IN" dirty="0">
              <a:solidFill>
                <a:schemeClr val="bg1"/>
              </a:solidFill>
            </a:endParaRPr>
          </a:p>
        </p:txBody>
      </p:sp>
      <p:pic>
        <p:nvPicPr>
          <p:cNvPr id="11" name="Picture 10" descr="Logo Final.jpg"/>
          <p:cNvPicPr>
            <a:picLocks noChangeAspect="1"/>
          </p:cNvPicPr>
          <p:nvPr/>
        </p:nvPicPr>
        <p:blipFill>
          <a:blip r:embed="rId5" cstate="print"/>
          <a:stretch>
            <a:fillRect/>
          </a:stretch>
        </p:blipFill>
        <p:spPr>
          <a:xfrm>
            <a:off x="6927008" y="0"/>
            <a:ext cx="2216992" cy="1270255"/>
          </a:xfrm>
          <a:prstGeom prst="rect">
            <a:avLst/>
          </a:prstGeom>
          <a:ln>
            <a:noFill/>
          </a:ln>
          <a:effectLst>
            <a:softEdge rad="112500"/>
          </a:effectLst>
        </p:spPr>
      </p:pic>
      <p:sp>
        <p:nvSpPr>
          <p:cNvPr id="14" name="Slide Number Placeholder 13"/>
          <p:cNvSpPr>
            <a:spLocks noGrp="1"/>
          </p:cNvSpPr>
          <p:nvPr>
            <p:ph type="sldNum" sz="quarter" idx="12"/>
          </p:nvPr>
        </p:nvSpPr>
        <p:spPr/>
        <p:txBody>
          <a:bodyPr/>
          <a:lstStyle/>
          <a:p>
            <a:fld id="{C0AC23B5-EAD0-4394-A5B0-2268959D633C}" type="slidenum">
              <a:rPr lang="en-IN" smtClean="0"/>
              <a:pPr/>
              <a:t>11</a:t>
            </a:fld>
            <a:endParaRPr lang="en-IN" dirty="0"/>
          </a:p>
        </p:txBody>
      </p:sp>
    </p:spTree>
    <p:extLst>
      <p:ext uri="{BB962C8B-B14F-4D97-AF65-F5344CB8AC3E}">
        <p14:creationId xmlns:p14="http://schemas.microsoft.com/office/powerpoint/2010/main" val="32626209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Software &amp; IT\Images &amp; Logo Website\Presentation1.gif"/>
          <p:cNvPicPr>
            <a:picLocks noChangeAspect="1" noChangeArrowheads="1"/>
          </p:cNvPicPr>
          <p:nvPr/>
        </p:nvPicPr>
        <p:blipFill>
          <a:blip r:embed="rId2" cstate="print"/>
          <a:srcRect/>
          <a:stretch>
            <a:fillRect/>
          </a:stretch>
        </p:blipFill>
        <p:spPr bwMode="auto">
          <a:xfrm>
            <a:off x="53635" y="0"/>
            <a:ext cx="9144000" cy="6858000"/>
          </a:xfrm>
          <a:prstGeom prst="rect">
            <a:avLst/>
          </a:prstGeom>
          <a:noFill/>
        </p:spPr>
      </p:pic>
      <p:sp>
        <p:nvSpPr>
          <p:cNvPr id="5" name="TextBox 4"/>
          <p:cNvSpPr txBox="1"/>
          <p:nvPr/>
        </p:nvSpPr>
        <p:spPr>
          <a:xfrm>
            <a:off x="2843808" y="2924944"/>
            <a:ext cx="4968552" cy="923330"/>
          </a:xfrm>
          <a:prstGeom prst="rect">
            <a:avLst/>
          </a:prstGeom>
          <a:noFill/>
        </p:spPr>
        <p:txBody>
          <a:bodyPr wrap="square" rtlCol="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en-US" sz="5400" b="1" cap="all" dirty="0" smtClean="0">
                <a:ln/>
                <a:solidFill>
                  <a:srgbClr val="C000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 BLANCA" pitchFamily="2" charset="0"/>
              </a:rPr>
              <a:t>Thank you</a:t>
            </a:r>
            <a:endParaRPr lang="en-IN" sz="5400" b="1" cap="all" dirty="0">
              <a:ln/>
              <a:solidFill>
                <a:srgbClr val="C000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 BLANCA" pitchFamily="2" charset="0"/>
            </a:endParaRPr>
          </a:p>
        </p:txBody>
      </p:sp>
      <p:pic>
        <p:nvPicPr>
          <p:cNvPr id="6"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635" y="0"/>
            <a:ext cx="36036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p:txBody>
          <a:bodyPr/>
          <a:lstStyle/>
          <a:p>
            <a:r>
              <a:rPr lang="en-IN" b="1" dirty="0" smtClean="0">
                <a:solidFill>
                  <a:srgbClr val="C00000"/>
                </a:solidFill>
              </a:rPr>
              <a:t>www.workforce.org.in </a:t>
            </a:r>
          </a:p>
          <a:p>
            <a:r>
              <a:rPr lang="en-IN" b="1" dirty="0" smtClean="0">
                <a:solidFill>
                  <a:srgbClr val="C00000"/>
                </a:solidFill>
              </a:rPr>
              <a:t>(HR Knowledge (EPF/2018/001)</a:t>
            </a:r>
            <a:endParaRPr lang="en-IN" b="1" dirty="0">
              <a:solidFill>
                <a:srgbClr val="C00000"/>
              </a:solidFill>
            </a:endParaRPr>
          </a:p>
        </p:txBody>
      </p:sp>
      <p:sp>
        <p:nvSpPr>
          <p:cNvPr id="7" name="TextBox 6"/>
          <p:cNvSpPr txBox="1"/>
          <p:nvPr/>
        </p:nvSpPr>
        <p:spPr>
          <a:xfrm rot="16200000">
            <a:off x="-1867562" y="4288450"/>
            <a:ext cx="4104456" cy="369332"/>
          </a:xfrm>
          <a:prstGeom prst="rect">
            <a:avLst/>
          </a:prstGeom>
          <a:noFill/>
        </p:spPr>
        <p:txBody>
          <a:bodyPr wrap="square" rtlCol="0">
            <a:spAutoFit/>
          </a:bodyPr>
          <a:lstStyle/>
          <a:p>
            <a:r>
              <a:rPr lang="en-IN" dirty="0" smtClean="0">
                <a:solidFill>
                  <a:schemeClr val="bg1"/>
                </a:solidFill>
              </a:rPr>
              <a:t>HR Solutions</a:t>
            </a:r>
            <a:endParaRPr lang="en-IN" dirty="0">
              <a:solidFill>
                <a:schemeClr val="bg1"/>
              </a:solidFill>
            </a:endParaRPr>
          </a:p>
        </p:txBody>
      </p:sp>
      <p:sp>
        <p:nvSpPr>
          <p:cNvPr id="10" name="Slide Number Placeholder 9"/>
          <p:cNvSpPr>
            <a:spLocks noGrp="1"/>
          </p:cNvSpPr>
          <p:nvPr>
            <p:ph type="sldNum" sz="quarter" idx="12"/>
          </p:nvPr>
        </p:nvSpPr>
        <p:spPr/>
        <p:txBody>
          <a:bodyPr/>
          <a:lstStyle/>
          <a:p>
            <a:fld id="{C0AC23B5-EAD0-4394-A5B0-2268959D633C}" type="slidenum">
              <a:rPr lang="en-IN" smtClean="0"/>
              <a:pPr/>
              <a:t>12</a:t>
            </a:fld>
            <a:endParaRPr lang="en-IN" dirty="0"/>
          </a:p>
        </p:txBody>
      </p:sp>
    </p:spTree>
    <p:extLst>
      <p:ext uri="{BB962C8B-B14F-4D97-AF65-F5344CB8AC3E}">
        <p14:creationId xmlns:p14="http://schemas.microsoft.com/office/powerpoint/2010/main" val="8713972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83568" y="296652"/>
            <a:ext cx="6264696" cy="396044"/>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1800" b="1" dirty="0" smtClean="0">
                <a:solidFill>
                  <a:srgbClr val="C00000"/>
                </a:solidFill>
              </a:rPr>
              <a:t>E-nomination </a:t>
            </a:r>
            <a:r>
              <a:rPr lang="en-IN" sz="1800" b="1" dirty="0">
                <a:solidFill>
                  <a:srgbClr val="C00000"/>
                </a:solidFill>
              </a:rPr>
              <a:t>Facility by EPFO on Unified Member </a:t>
            </a:r>
            <a:r>
              <a:rPr lang="en-IN" sz="1800" b="1" dirty="0" smtClean="0">
                <a:solidFill>
                  <a:srgbClr val="C00000"/>
                </a:solidFill>
              </a:rPr>
              <a:t>Portal</a:t>
            </a:r>
            <a:endParaRPr lang="en-IN" sz="1800" b="1" dirty="0">
              <a:solidFill>
                <a:srgbClr val="C00000"/>
              </a:solidFill>
            </a:endParaRPr>
          </a:p>
          <a:p>
            <a:pPr algn="l"/>
            <a:endParaRPr lang="en-IN" sz="1800" b="1" dirty="0">
              <a:solidFill>
                <a:srgbClr val="C00000"/>
              </a:solidFill>
              <a:cs typeface="Arial" pitchFamily="34" charset="0"/>
            </a:endParaRPr>
          </a:p>
          <a:p>
            <a:pPr algn="l"/>
            <a:endParaRPr lang="en-IN" sz="1900" b="1" dirty="0">
              <a:solidFill>
                <a:srgbClr val="C00000"/>
              </a:solidFill>
              <a:cs typeface="Arial" pitchFamily="34" charset="0"/>
            </a:endParaRPr>
          </a:p>
        </p:txBody>
      </p:sp>
      <p:sp>
        <p:nvSpPr>
          <p:cNvPr id="3" name="Content Placeholder 2"/>
          <p:cNvSpPr txBox="1">
            <a:spLocks/>
          </p:cNvSpPr>
          <p:nvPr/>
        </p:nvSpPr>
        <p:spPr>
          <a:xfrm>
            <a:off x="539552" y="908720"/>
            <a:ext cx="8147248" cy="583264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1112" indent="0" algn="just">
              <a:lnSpc>
                <a:spcPct val="95000"/>
              </a:lnSpc>
              <a:buClr>
                <a:srgbClr val="000000"/>
              </a:buClr>
              <a:buSzPct val="100000"/>
              <a:buFont typeface="Arial" pitchFamily="34" charset="0"/>
              <a:buNone/>
              <a:defRPr/>
            </a:pPr>
            <a:endParaRPr lang="en-US" sz="1400" dirty="0" smtClean="0">
              <a:solidFill>
                <a:srgbClr val="0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None/>
              <a:defRPr/>
            </a:pPr>
            <a:endParaRPr lang="en-IN" sz="1400" b="1" dirty="0" smtClean="0">
              <a:solidFill>
                <a:srgbClr val="C00000"/>
              </a:solidFill>
            </a:endParaRPr>
          </a:p>
          <a:p>
            <a:pPr marL="11112" indent="0" algn="just">
              <a:lnSpc>
                <a:spcPct val="95000"/>
              </a:lnSpc>
              <a:buClr>
                <a:srgbClr val="000000"/>
              </a:buClr>
              <a:buSzPct val="100000"/>
              <a:buNone/>
              <a:defRPr/>
            </a:pPr>
            <a:endParaRPr lang="en-IN" sz="1400" b="1" dirty="0">
              <a:solidFill>
                <a:srgbClr val="C00000"/>
              </a:solidFill>
            </a:endParaRPr>
          </a:p>
          <a:p>
            <a:pPr marL="11112" indent="0" algn="ctr">
              <a:lnSpc>
                <a:spcPct val="95000"/>
              </a:lnSpc>
              <a:buClr>
                <a:srgbClr val="000000"/>
              </a:buClr>
              <a:buSzPct val="100000"/>
              <a:buNone/>
              <a:defRPr/>
            </a:pPr>
            <a:endParaRPr lang="en-US" sz="1400" b="1" i="1" dirty="0" smtClean="0">
              <a:solidFill>
                <a:srgbClr val="C00000"/>
              </a:solidFill>
            </a:endParaRPr>
          </a:p>
          <a:p>
            <a:endParaRPr lang="en-IN" dirty="0"/>
          </a:p>
        </p:txBody>
      </p:sp>
      <p:pic>
        <p:nvPicPr>
          <p:cNvPr id="4"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635" y="0"/>
            <a:ext cx="36036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Footer Placeholder 6"/>
          <p:cNvSpPr>
            <a:spLocks noGrp="1"/>
          </p:cNvSpPr>
          <p:nvPr>
            <p:ph type="ftr" sz="quarter" idx="11"/>
          </p:nvPr>
        </p:nvSpPr>
        <p:spPr/>
        <p:txBody>
          <a:bodyPr/>
          <a:lstStyle/>
          <a:p>
            <a:r>
              <a:rPr lang="en-IN" b="1" dirty="0" smtClean="0">
                <a:solidFill>
                  <a:srgbClr val="C00000"/>
                </a:solidFill>
              </a:rPr>
              <a:t>www.workforce.org.in </a:t>
            </a:r>
          </a:p>
          <a:p>
            <a:r>
              <a:rPr lang="en-IN" b="1" dirty="0" smtClean="0">
                <a:solidFill>
                  <a:srgbClr val="C00000"/>
                </a:solidFill>
              </a:rPr>
              <a:t>(HR Knowledge (EPF/2018/001)</a:t>
            </a:r>
            <a:endParaRPr lang="en-IN" b="1" dirty="0">
              <a:solidFill>
                <a:srgbClr val="C00000"/>
              </a:solidFill>
            </a:endParaRPr>
          </a:p>
        </p:txBody>
      </p:sp>
      <p:sp>
        <p:nvSpPr>
          <p:cNvPr id="8" name="TextBox 7"/>
          <p:cNvSpPr txBox="1"/>
          <p:nvPr/>
        </p:nvSpPr>
        <p:spPr>
          <a:xfrm rot="16200000">
            <a:off x="-1867562" y="4288450"/>
            <a:ext cx="4104456" cy="369332"/>
          </a:xfrm>
          <a:prstGeom prst="rect">
            <a:avLst/>
          </a:prstGeom>
          <a:noFill/>
        </p:spPr>
        <p:txBody>
          <a:bodyPr wrap="square" rtlCol="0">
            <a:spAutoFit/>
          </a:bodyPr>
          <a:lstStyle/>
          <a:p>
            <a:r>
              <a:rPr lang="en-IN" dirty="0" smtClean="0">
                <a:solidFill>
                  <a:schemeClr val="bg1"/>
                </a:solidFill>
              </a:rPr>
              <a:t>HR Solutions</a:t>
            </a:r>
            <a:endParaRPr lang="en-IN" dirty="0">
              <a:solidFill>
                <a:schemeClr val="bg1"/>
              </a:solidFill>
            </a:endParaRPr>
          </a:p>
        </p:txBody>
      </p:sp>
      <p:pic>
        <p:nvPicPr>
          <p:cNvPr id="9" name="Picture 8" descr="Logo Final.jpg"/>
          <p:cNvPicPr>
            <a:picLocks noChangeAspect="1"/>
          </p:cNvPicPr>
          <p:nvPr/>
        </p:nvPicPr>
        <p:blipFill>
          <a:blip r:embed="rId4" cstate="print"/>
          <a:stretch>
            <a:fillRect/>
          </a:stretch>
        </p:blipFill>
        <p:spPr>
          <a:xfrm>
            <a:off x="6927008" y="0"/>
            <a:ext cx="2216992" cy="1270255"/>
          </a:xfrm>
          <a:prstGeom prst="rect">
            <a:avLst/>
          </a:prstGeom>
          <a:ln>
            <a:noFill/>
          </a:ln>
          <a:effectLst>
            <a:softEdge rad="112500"/>
          </a:effectLst>
        </p:spPr>
      </p:pic>
      <p:sp>
        <p:nvSpPr>
          <p:cNvPr id="10" name="TextBox 9"/>
          <p:cNvSpPr txBox="1"/>
          <p:nvPr/>
        </p:nvSpPr>
        <p:spPr>
          <a:xfrm>
            <a:off x="1907704" y="2204864"/>
            <a:ext cx="5976664" cy="1546577"/>
          </a:xfrm>
          <a:prstGeom prst="rect">
            <a:avLst/>
          </a:prstGeom>
          <a:noFill/>
        </p:spPr>
        <p:txBody>
          <a:bodyPr wrap="square" rtlCol="0">
            <a:spAutoFit/>
          </a:bodyPr>
          <a:lstStyle/>
          <a:p>
            <a:pPr algn="just"/>
            <a:r>
              <a:rPr lang="en-IN" sz="1050" b="1" u="sng" dirty="0" smtClean="0"/>
              <a:t>Disclaimer:</a:t>
            </a:r>
            <a:endParaRPr lang="en-IN" sz="1050" dirty="0" smtClean="0"/>
          </a:p>
          <a:p>
            <a:pPr algn="just"/>
            <a:r>
              <a:rPr lang="en-IN" sz="1050" dirty="0" smtClean="0"/>
              <a:t>Workforce Consulting, make no warranty of any kind with respect to the subject matter included herein or the completeness or accuracy of information contained in the website/email/PPT . Workforce Consulting is not responsible for any actions (or lack thereof) taken as a result of relying on or in any way using information contained in this website/email/PPT and in no event shall be liable for any damages resulting from reliance on or use of this information. Without limiting the above Workforce Consulting have no responsibility for any act or omission of any other contributor. Readers should take specific advice from a qualified professional when dealing with specific situations .This website/email/PPT may contain technical inaccuracies and changes to the information contained herein may be made at any time.</a:t>
            </a:r>
            <a:endParaRPr lang="en-IN" sz="1050" dirty="0"/>
          </a:p>
        </p:txBody>
      </p:sp>
      <p:sp>
        <p:nvSpPr>
          <p:cNvPr id="14" name="Slide Number Placeholder 13"/>
          <p:cNvSpPr>
            <a:spLocks noGrp="1"/>
          </p:cNvSpPr>
          <p:nvPr>
            <p:ph type="sldNum" sz="quarter" idx="12"/>
          </p:nvPr>
        </p:nvSpPr>
        <p:spPr/>
        <p:txBody>
          <a:bodyPr/>
          <a:lstStyle/>
          <a:p>
            <a:fld id="{C0AC23B5-EAD0-4394-A5B0-2268959D633C}" type="slidenum">
              <a:rPr lang="en-IN" smtClean="0"/>
              <a:pPr/>
              <a:t>2</a:t>
            </a:fld>
            <a:endParaRPr lang="en-IN" dirty="0"/>
          </a:p>
        </p:txBody>
      </p:sp>
    </p:spTree>
    <p:extLst>
      <p:ext uri="{BB962C8B-B14F-4D97-AF65-F5344CB8AC3E}">
        <p14:creationId xmlns:p14="http://schemas.microsoft.com/office/powerpoint/2010/main" val="1679759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83568" y="296652"/>
            <a:ext cx="6264696" cy="396044"/>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1800" b="1" dirty="0" smtClean="0">
                <a:solidFill>
                  <a:srgbClr val="C00000"/>
                </a:solidFill>
              </a:rPr>
              <a:t>E-nomination </a:t>
            </a:r>
            <a:r>
              <a:rPr lang="en-IN" sz="1800" b="1" dirty="0">
                <a:solidFill>
                  <a:srgbClr val="C00000"/>
                </a:solidFill>
              </a:rPr>
              <a:t>Facility by EPFO on Unified Member </a:t>
            </a:r>
            <a:r>
              <a:rPr lang="en-IN" sz="1800" b="1" dirty="0" smtClean="0">
                <a:solidFill>
                  <a:srgbClr val="C00000"/>
                </a:solidFill>
              </a:rPr>
              <a:t>Portal</a:t>
            </a:r>
            <a:endParaRPr lang="en-IN" sz="1800" b="1" dirty="0">
              <a:solidFill>
                <a:srgbClr val="C00000"/>
              </a:solidFill>
            </a:endParaRPr>
          </a:p>
          <a:p>
            <a:pPr algn="l"/>
            <a:endParaRPr lang="en-IN" sz="1800" b="1" dirty="0">
              <a:solidFill>
                <a:srgbClr val="C00000"/>
              </a:solidFill>
              <a:cs typeface="Arial" pitchFamily="34" charset="0"/>
            </a:endParaRPr>
          </a:p>
          <a:p>
            <a:pPr algn="l"/>
            <a:endParaRPr lang="en-IN" sz="1900" b="1" dirty="0">
              <a:solidFill>
                <a:srgbClr val="C00000"/>
              </a:solidFill>
              <a:cs typeface="Arial" pitchFamily="34" charset="0"/>
            </a:endParaRPr>
          </a:p>
        </p:txBody>
      </p:sp>
      <p:sp>
        <p:nvSpPr>
          <p:cNvPr id="3" name="Content Placeholder 2"/>
          <p:cNvSpPr txBox="1">
            <a:spLocks/>
          </p:cNvSpPr>
          <p:nvPr/>
        </p:nvSpPr>
        <p:spPr>
          <a:xfrm>
            <a:off x="539552" y="908720"/>
            <a:ext cx="8147248" cy="583264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1112" indent="0" algn="just">
              <a:lnSpc>
                <a:spcPct val="95000"/>
              </a:lnSpc>
              <a:buClr>
                <a:srgbClr val="000000"/>
              </a:buClr>
              <a:buSzPct val="100000"/>
              <a:buFont typeface="Arial" pitchFamily="34" charset="0"/>
              <a:buNone/>
              <a:defRPr/>
            </a:pPr>
            <a:endParaRPr lang="en-US" sz="1400" dirty="0" smtClean="0">
              <a:solidFill>
                <a:srgbClr val="0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None/>
              <a:defRPr/>
            </a:pPr>
            <a:endParaRPr lang="en-IN" sz="1400" b="1" dirty="0" smtClean="0">
              <a:solidFill>
                <a:srgbClr val="C00000"/>
              </a:solidFill>
            </a:endParaRPr>
          </a:p>
          <a:p>
            <a:pPr marL="11112" indent="0" algn="just">
              <a:lnSpc>
                <a:spcPct val="95000"/>
              </a:lnSpc>
              <a:buClr>
                <a:srgbClr val="000000"/>
              </a:buClr>
              <a:buSzPct val="100000"/>
              <a:buNone/>
              <a:defRPr/>
            </a:pPr>
            <a:endParaRPr lang="en-IN" sz="1400" b="1" dirty="0">
              <a:solidFill>
                <a:srgbClr val="C00000"/>
              </a:solidFill>
            </a:endParaRPr>
          </a:p>
          <a:p>
            <a:pPr marL="11112" indent="0" algn="ctr">
              <a:lnSpc>
                <a:spcPct val="95000"/>
              </a:lnSpc>
              <a:buClr>
                <a:srgbClr val="000000"/>
              </a:buClr>
              <a:buSzPct val="100000"/>
              <a:buNone/>
              <a:defRPr/>
            </a:pPr>
            <a:endParaRPr lang="en-US" sz="1400" b="1" i="1" dirty="0" smtClean="0">
              <a:solidFill>
                <a:srgbClr val="C00000"/>
              </a:solidFill>
            </a:endParaRPr>
          </a:p>
          <a:p>
            <a:endParaRPr lang="en-IN" dirty="0"/>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35" y="0"/>
            <a:ext cx="36036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Footer Placeholder 6"/>
          <p:cNvSpPr>
            <a:spLocks noGrp="1"/>
          </p:cNvSpPr>
          <p:nvPr>
            <p:ph type="ftr" sz="quarter" idx="11"/>
          </p:nvPr>
        </p:nvSpPr>
        <p:spPr/>
        <p:txBody>
          <a:bodyPr/>
          <a:lstStyle/>
          <a:p>
            <a:r>
              <a:rPr lang="en-IN" b="1" dirty="0" smtClean="0">
                <a:solidFill>
                  <a:srgbClr val="C00000"/>
                </a:solidFill>
              </a:rPr>
              <a:t>www.workforce.org.in </a:t>
            </a:r>
          </a:p>
          <a:p>
            <a:r>
              <a:rPr lang="en-IN" b="1" dirty="0" smtClean="0">
                <a:solidFill>
                  <a:srgbClr val="C00000"/>
                </a:solidFill>
              </a:rPr>
              <a:t>(HR Knowledge (EPF/2018/001)</a:t>
            </a:r>
            <a:endParaRPr lang="en-IN" b="1" dirty="0">
              <a:solidFill>
                <a:srgbClr val="C00000"/>
              </a:solidFill>
            </a:endParaRPr>
          </a:p>
        </p:txBody>
      </p:sp>
      <p:sp>
        <p:nvSpPr>
          <p:cNvPr id="8" name="TextBox 7"/>
          <p:cNvSpPr txBox="1"/>
          <p:nvPr/>
        </p:nvSpPr>
        <p:spPr>
          <a:xfrm rot="16200000">
            <a:off x="-1867562" y="4288450"/>
            <a:ext cx="4104456" cy="369332"/>
          </a:xfrm>
          <a:prstGeom prst="rect">
            <a:avLst/>
          </a:prstGeom>
          <a:noFill/>
        </p:spPr>
        <p:txBody>
          <a:bodyPr wrap="square" rtlCol="0">
            <a:spAutoFit/>
          </a:bodyPr>
          <a:lstStyle/>
          <a:p>
            <a:r>
              <a:rPr lang="en-IN" dirty="0" smtClean="0">
                <a:solidFill>
                  <a:schemeClr val="bg1"/>
                </a:solidFill>
              </a:rPr>
              <a:t>HR Solutions</a:t>
            </a:r>
            <a:endParaRPr lang="en-IN" dirty="0">
              <a:solidFill>
                <a:schemeClr val="bg1"/>
              </a:solidFill>
            </a:endParaRPr>
          </a:p>
        </p:txBody>
      </p:sp>
      <p:pic>
        <p:nvPicPr>
          <p:cNvPr id="9" name="Picture 8" descr="Logo Final.jpg"/>
          <p:cNvPicPr>
            <a:picLocks noChangeAspect="1"/>
          </p:cNvPicPr>
          <p:nvPr/>
        </p:nvPicPr>
        <p:blipFill>
          <a:blip r:embed="rId3" cstate="print"/>
          <a:stretch>
            <a:fillRect/>
          </a:stretch>
        </p:blipFill>
        <p:spPr>
          <a:xfrm>
            <a:off x="6927008" y="0"/>
            <a:ext cx="2216992" cy="1270255"/>
          </a:xfrm>
          <a:prstGeom prst="rect">
            <a:avLst/>
          </a:prstGeom>
          <a:ln>
            <a:noFill/>
          </a:ln>
          <a:effectLst>
            <a:softEdge rad="112500"/>
          </a:effectLst>
        </p:spPr>
      </p:pic>
      <p:sp>
        <p:nvSpPr>
          <p:cNvPr id="12" name="Content Placeholder 2"/>
          <p:cNvSpPr txBox="1">
            <a:spLocks/>
          </p:cNvSpPr>
          <p:nvPr/>
        </p:nvSpPr>
        <p:spPr>
          <a:xfrm>
            <a:off x="683568" y="1412776"/>
            <a:ext cx="8003232" cy="3132348"/>
          </a:xfrm>
          <a:prstGeom prst="rect">
            <a:avLst/>
          </a:prstGeom>
          <a:solidFill>
            <a:schemeClr val="bg1"/>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IN" sz="16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algn="just">
              <a:defRPr/>
            </a:pPr>
            <a:r>
              <a:rPr kumimoji="0" lang="en-IN" sz="1600" b="0" i="0" u="none" strike="noStrike" kern="1200" cap="none" spc="0" normalizeH="0" baseline="0" noProof="0" dirty="0" smtClean="0">
                <a:ln>
                  <a:noFill/>
                </a:ln>
                <a:solidFill>
                  <a:sysClr val="windowText" lastClr="000000"/>
                </a:solidFill>
                <a:effectLst/>
                <a:uLnTx/>
                <a:uFillTx/>
                <a:latin typeface="Calibri"/>
                <a:ea typeface="+mn-ea"/>
                <a:cs typeface="+mn-cs"/>
              </a:rPr>
              <a:t>EPFO has recently launched facility of E-nomination on Unified Member Portal. EPFO subscriber can give nomination or change existing nomination by using this facility. EPF subscriber should use this facility to check and change your EPF account nomination. In this ppt, you will find the step by step process of using E-nomination facility.</a:t>
            </a:r>
          </a:p>
          <a:p>
            <a:pPr algn="just">
              <a:defRPr/>
            </a:pPr>
            <a:endParaRPr kumimoji="0" lang="en-IN" sz="16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algn="just">
              <a:defRPr/>
            </a:pPr>
            <a:endParaRPr kumimoji="0" lang="en-IN" sz="16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algn="just">
              <a:defRPr/>
            </a:pPr>
            <a:r>
              <a:rPr kumimoji="0" lang="en-IN" sz="1600" b="0" i="0" u="none" strike="noStrike" kern="1200" cap="none" spc="0" normalizeH="0" baseline="0" noProof="0" dirty="0" smtClean="0">
                <a:ln>
                  <a:noFill/>
                </a:ln>
                <a:solidFill>
                  <a:sysClr val="windowText" lastClr="000000"/>
                </a:solidFill>
                <a:effectLst/>
                <a:uLnTx/>
                <a:uFillTx/>
                <a:latin typeface="Calibri"/>
                <a:ea typeface="+mn-ea"/>
                <a:cs typeface="+mn-cs"/>
              </a:rPr>
              <a:t>The earlier process of changing EPF nomination offline was lengthy and cumbersome. In an old offline process, EPF subscriber was submitting FORM 2 for the nomination. This form was submitted to an employer for authorization. An employer was sending this Form to EPF office for nomination change. The entire process was manual and time-consuming.</a:t>
            </a:r>
            <a:endParaRPr kumimoji="0" lang="en-IN" sz="1600" b="0"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21506" name="AutoShape 2" descr="Image result for epf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dirty="0"/>
          </a:p>
        </p:txBody>
      </p:sp>
      <p:sp>
        <p:nvSpPr>
          <p:cNvPr id="13" name="Slide Number Placeholder 12"/>
          <p:cNvSpPr>
            <a:spLocks noGrp="1"/>
          </p:cNvSpPr>
          <p:nvPr>
            <p:ph type="sldNum" sz="quarter" idx="12"/>
          </p:nvPr>
        </p:nvSpPr>
        <p:spPr/>
        <p:txBody>
          <a:bodyPr/>
          <a:lstStyle/>
          <a:p>
            <a:fld id="{C0AC23B5-EAD0-4394-A5B0-2268959D633C}" type="slidenum">
              <a:rPr lang="en-IN" smtClean="0"/>
              <a:pPr/>
              <a:t>3</a:t>
            </a:fld>
            <a:endParaRPr lang="en-IN" dirty="0"/>
          </a:p>
        </p:txBody>
      </p:sp>
    </p:spTree>
    <p:extLst>
      <p:ext uri="{BB962C8B-B14F-4D97-AF65-F5344CB8AC3E}">
        <p14:creationId xmlns:p14="http://schemas.microsoft.com/office/powerpoint/2010/main" val="16797595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Logo Final.jpg"/>
          <p:cNvPicPr>
            <a:picLocks noChangeAspect="1"/>
          </p:cNvPicPr>
          <p:nvPr/>
        </p:nvPicPr>
        <p:blipFill>
          <a:blip r:embed="rId2" cstate="print"/>
          <a:stretch>
            <a:fillRect/>
          </a:stretch>
        </p:blipFill>
        <p:spPr>
          <a:xfrm>
            <a:off x="6927008" y="0"/>
            <a:ext cx="2216992" cy="1270255"/>
          </a:xfrm>
          <a:prstGeom prst="rect">
            <a:avLst/>
          </a:prstGeom>
          <a:ln>
            <a:noFill/>
          </a:ln>
          <a:effectLst>
            <a:softEdge rad="112500"/>
          </a:effectLst>
        </p:spPr>
      </p:pic>
      <p:sp>
        <p:nvSpPr>
          <p:cNvPr id="2" name="Title 1"/>
          <p:cNvSpPr txBox="1">
            <a:spLocks/>
          </p:cNvSpPr>
          <p:nvPr/>
        </p:nvSpPr>
        <p:spPr>
          <a:xfrm>
            <a:off x="683568" y="296652"/>
            <a:ext cx="6264696" cy="396044"/>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1800" b="1" dirty="0">
                <a:solidFill>
                  <a:srgbClr val="C00000"/>
                </a:solidFill>
              </a:rPr>
              <a:t>Steps of using E-nomination facility – Unified Member </a:t>
            </a:r>
            <a:r>
              <a:rPr lang="en-IN" sz="1800" b="1" dirty="0" smtClean="0">
                <a:solidFill>
                  <a:srgbClr val="C00000"/>
                </a:solidFill>
              </a:rPr>
              <a:t>Portal </a:t>
            </a:r>
            <a:endParaRPr lang="en-IN" sz="1800" b="1" dirty="0">
              <a:solidFill>
                <a:srgbClr val="C00000"/>
              </a:solidFill>
            </a:endParaRPr>
          </a:p>
          <a:p>
            <a:pPr algn="l"/>
            <a:endParaRPr lang="en-IN" sz="1800" b="1" dirty="0">
              <a:solidFill>
                <a:srgbClr val="C00000"/>
              </a:solidFill>
              <a:cs typeface="Arial" pitchFamily="34" charset="0"/>
            </a:endParaRPr>
          </a:p>
          <a:p>
            <a:pPr algn="l"/>
            <a:endParaRPr lang="en-IN" sz="1900" b="1" dirty="0">
              <a:solidFill>
                <a:srgbClr val="C00000"/>
              </a:solidFill>
              <a:cs typeface="Arial" pitchFamily="34" charset="0"/>
            </a:endParaRPr>
          </a:p>
        </p:txBody>
      </p:sp>
      <p:sp>
        <p:nvSpPr>
          <p:cNvPr id="3" name="Content Placeholder 2"/>
          <p:cNvSpPr txBox="1">
            <a:spLocks/>
          </p:cNvSpPr>
          <p:nvPr/>
        </p:nvSpPr>
        <p:spPr>
          <a:xfrm>
            <a:off x="539552" y="1066800"/>
            <a:ext cx="8147248" cy="567456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1112" indent="0" algn="just">
              <a:lnSpc>
                <a:spcPct val="95000"/>
              </a:lnSpc>
              <a:buClr>
                <a:srgbClr val="000000"/>
              </a:buClr>
              <a:buSzPct val="100000"/>
              <a:buFont typeface="Arial" pitchFamily="34" charset="0"/>
              <a:buNone/>
              <a:defRPr/>
            </a:pPr>
            <a:endParaRPr lang="en-US" sz="1400" dirty="0" smtClean="0">
              <a:solidFill>
                <a:srgbClr val="0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None/>
              <a:defRPr/>
            </a:pPr>
            <a:endParaRPr lang="en-IN" sz="1400" b="1" dirty="0" smtClean="0">
              <a:solidFill>
                <a:srgbClr val="C00000"/>
              </a:solidFill>
            </a:endParaRPr>
          </a:p>
          <a:p>
            <a:pPr marL="11112" indent="0" algn="just">
              <a:lnSpc>
                <a:spcPct val="95000"/>
              </a:lnSpc>
              <a:buClr>
                <a:srgbClr val="000000"/>
              </a:buClr>
              <a:buSzPct val="100000"/>
              <a:buNone/>
              <a:defRPr/>
            </a:pPr>
            <a:endParaRPr lang="en-IN" sz="1400" b="1" dirty="0">
              <a:solidFill>
                <a:srgbClr val="C00000"/>
              </a:solidFill>
            </a:endParaRPr>
          </a:p>
          <a:p>
            <a:pPr marL="11112" indent="0" algn="ctr">
              <a:lnSpc>
                <a:spcPct val="95000"/>
              </a:lnSpc>
              <a:buClr>
                <a:srgbClr val="000000"/>
              </a:buClr>
              <a:buSzPct val="100000"/>
              <a:buNone/>
              <a:defRPr/>
            </a:pPr>
            <a:endParaRPr lang="en-US" sz="1400" b="1" i="1" dirty="0" smtClean="0">
              <a:solidFill>
                <a:srgbClr val="C00000"/>
              </a:solidFill>
            </a:endParaRPr>
          </a:p>
          <a:p>
            <a:endParaRPr lang="en-IN" dirty="0"/>
          </a:p>
        </p:txBody>
      </p:sp>
      <p:pic>
        <p:nvPicPr>
          <p:cNvPr id="4"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635" y="0"/>
            <a:ext cx="36036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Footer Placeholder 6"/>
          <p:cNvSpPr>
            <a:spLocks noGrp="1"/>
          </p:cNvSpPr>
          <p:nvPr>
            <p:ph type="ftr" sz="quarter" idx="11"/>
          </p:nvPr>
        </p:nvSpPr>
        <p:spPr/>
        <p:txBody>
          <a:bodyPr/>
          <a:lstStyle/>
          <a:p>
            <a:r>
              <a:rPr lang="en-IN" b="1" dirty="0" smtClean="0">
                <a:solidFill>
                  <a:srgbClr val="C00000"/>
                </a:solidFill>
              </a:rPr>
              <a:t>www.workforce.org.in </a:t>
            </a:r>
          </a:p>
          <a:p>
            <a:r>
              <a:rPr lang="en-IN" b="1" dirty="0" smtClean="0">
                <a:solidFill>
                  <a:srgbClr val="C00000"/>
                </a:solidFill>
              </a:rPr>
              <a:t>(HR Knowledge (EPF/2018/001)</a:t>
            </a:r>
            <a:endParaRPr lang="en-IN" b="1" dirty="0">
              <a:solidFill>
                <a:srgbClr val="C00000"/>
              </a:solidFill>
            </a:endParaRPr>
          </a:p>
        </p:txBody>
      </p:sp>
      <p:sp>
        <p:nvSpPr>
          <p:cNvPr id="8" name="TextBox 7"/>
          <p:cNvSpPr txBox="1"/>
          <p:nvPr/>
        </p:nvSpPr>
        <p:spPr>
          <a:xfrm rot="16200000">
            <a:off x="-1867562" y="4288450"/>
            <a:ext cx="4104456" cy="369332"/>
          </a:xfrm>
          <a:prstGeom prst="rect">
            <a:avLst/>
          </a:prstGeom>
          <a:noFill/>
        </p:spPr>
        <p:txBody>
          <a:bodyPr wrap="square" rtlCol="0">
            <a:spAutoFit/>
          </a:bodyPr>
          <a:lstStyle/>
          <a:p>
            <a:r>
              <a:rPr lang="en-IN" dirty="0" smtClean="0">
                <a:solidFill>
                  <a:schemeClr val="bg1"/>
                </a:solidFill>
              </a:rPr>
              <a:t>HR Solutions</a:t>
            </a:r>
            <a:endParaRPr lang="en-IN" dirty="0">
              <a:solidFill>
                <a:schemeClr val="bg1"/>
              </a:solidFill>
            </a:endParaRPr>
          </a:p>
        </p:txBody>
      </p:sp>
      <p:sp>
        <p:nvSpPr>
          <p:cNvPr id="13" name="Content Placeholder 2"/>
          <p:cNvSpPr txBox="1">
            <a:spLocks/>
          </p:cNvSpPr>
          <p:nvPr/>
        </p:nvSpPr>
        <p:spPr>
          <a:xfrm>
            <a:off x="683568" y="1066800"/>
            <a:ext cx="8003232" cy="5242520"/>
          </a:xfrm>
          <a:prstGeom prst="rect">
            <a:avLst/>
          </a:prstGeom>
          <a:solidFill>
            <a:schemeClr val="bg1"/>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IN" sz="1600" b="1" i="0" u="none" strike="noStrike" kern="1200" cap="none" spc="0" normalizeH="0" baseline="0" noProof="0" dirty="0" smtClean="0">
                <a:ln>
                  <a:noFill/>
                </a:ln>
                <a:solidFill>
                  <a:srgbClr val="FF0000"/>
                </a:solidFill>
                <a:effectLst/>
                <a:uLnTx/>
                <a:uFillTx/>
                <a:latin typeface="Calibri"/>
                <a:ea typeface="+mn-ea"/>
                <a:cs typeface="+mn-cs"/>
              </a:rPr>
              <a:t>Step 1 – </a:t>
            </a:r>
            <a:r>
              <a:rPr kumimoji="0" lang="en-IN" sz="1600" b="0" i="0" u="none" strike="noStrike" kern="1200" cap="none" spc="0" normalizeH="0" baseline="0" noProof="0" dirty="0" smtClean="0">
                <a:ln>
                  <a:noFill/>
                </a:ln>
                <a:solidFill>
                  <a:sysClr val="windowText" lastClr="000000"/>
                </a:solidFill>
                <a:effectLst/>
                <a:uLnTx/>
                <a:uFillTx/>
                <a:latin typeface="Calibri"/>
                <a:ea typeface="+mn-ea"/>
                <a:cs typeface="+mn-cs"/>
              </a:rPr>
              <a:t>Visit Unified Member Portal – </a:t>
            </a:r>
          </a:p>
          <a:p>
            <a:pPr marL="400050" marR="0" lvl="1"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IN" sz="1600" b="0" i="0" u="none" strike="noStrike" kern="1200" cap="none" spc="0" normalizeH="0" baseline="0" noProof="0" dirty="0" smtClean="0">
                <a:ln>
                  <a:noFill/>
                </a:ln>
                <a:solidFill>
                  <a:sysClr val="windowText" lastClr="000000"/>
                </a:solidFill>
                <a:effectLst/>
                <a:uLnTx/>
                <a:uFillTx/>
                <a:latin typeface="Calibri"/>
                <a:ea typeface="+mn-ea"/>
                <a:cs typeface="+mn-cs"/>
                <a:hlinkClick r:id="rId4"/>
              </a:rPr>
              <a:t>https://unifiedportal-mem.epfindia.gov.in/memberinterface/</a:t>
            </a:r>
            <a:r>
              <a:rPr kumimoji="0" lang="en-IN" sz="16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400050" marR="0" lvl="1"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IN" sz="1600" b="0" i="0" u="none" strike="noStrike" kern="1200" cap="none" spc="0" normalizeH="0" baseline="0" noProof="0" dirty="0" smtClean="0">
                <a:ln>
                  <a:noFill/>
                </a:ln>
                <a:solidFill>
                  <a:sysClr val="windowText" lastClr="000000"/>
                </a:solidFill>
                <a:effectLst/>
                <a:uLnTx/>
                <a:uFillTx/>
                <a:latin typeface="Calibri"/>
                <a:ea typeface="+mn-ea"/>
                <a:cs typeface="+mn-cs"/>
              </a:rPr>
              <a:t>and login using UAN credential. In the Manage tab, you will find menu ‘E-nomination’.</a:t>
            </a:r>
            <a:endParaRPr kumimoji="0" lang="en-IN" sz="1600" b="0" i="0" u="none" strike="noStrike" kern="1200" cap="none" spc="0" normalizeH="0" baseline="0" noProof="0" dirty="0">
              <a:ln>
                <a:noFill/>
              </a:ln>
              <a:solidFill>
                <a:sysClr val="windowText" lastClr="000000"/>
              </a:solidFill>
              <a:effectLst/>
              <a:uLnTx/>
              <a:uFillTx/>
              <a:latin typeface="Calibri"/>
              <a:ea typeface="+mn-ea"/>
              <a:cs typeface="+mn-cs"/>
            </a:endParaRPr>
          </a:p>
        </p:txBody>
      </p:sp>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83425" y="2492896"/>
            <a:ext cx="6377143" cy="3312368"/>
          </a:xfrm>
          <a:prstGeom prst="rect">
            <a:avLst/>
          </a:prstGeom>
        </p:spPr>
      </p:pic>
      <p:sp>
        <p:nvSpPr>
          <p:cNvPr id="15" name="Slide Number Placeholder 14"/>
          <p:cNvSpPr>
            <a:spLocks noGrp="1"/>
          </p:cNvSpPr>
          <p:nvPr>
            <p:ph type="sldNum" sz="quarter" idx="12"/>
          </p:nvPr>
        </p:nvSpPr>
        <p:spPr/>
        <p:txBody>
          <a:bodyPr/>
          <a:lstStyle/>
          <a:p>
            <a:fld id="{C0AC23B5-EAD0-4394-A5B0-2268959D633C}" type="slidenum">
              <a:rPr lang="en-IN" smtClean="0"/>
              <a:pPr/>
              <a:t>4</a:t>
            </a:fld>
            <a:endParaRPr lang="en-IN" dirty="0"/>
          </a:p>
        </p:txBody>
      </p:sp>
    </p:spTree>
    <p:extLst>
      <p:ext uri="{BB962C8B-B14F-4D97-AF65-F5344CB8AC3E}">
        <p14:creationId xmlns:p14="http://schemas.microsoft.com/office/powerpoint/2010/main" val="42778691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83568" y="296652"/>
            <a:ext cx="6264696" cy="396044"/>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IN" sz="1800" b="1" dirty="0">
              <a:solidFill>
                <a:srgbClr val="C00000"/>
              </a:solidFill>
              <a:cs typeface="Arial" pitchFamily="34" charset="0"/>
            </a:endParaRPr>
          </a:p>
          <a:p>
            <a:pPr algn="l"/>
            <a:endParaRPr lang="en-IN" sz="1900" b="1" dirty="0">
              <a:solidFill>
                <a:srgbClr val="C00000"/>
              </a:solidFill>
              <a:cs typeface="Arial" pitchFamily="34" charset="0"/>
            </a:endParaRPr>
          </a:p>
        </p:txBody>
      </p:sp>
      <p:sp>
        <p:nvSpPr>
          <p:cNvPr id="3" name="Content Placeholder 2"/>
          <p:cNvSpPr txBox="1">
            <a:spLocks/>
          </p:cNvSpPr>
          <p:nvPr/>
        </p:nvSpPr>
        <p:spPr>
          <a:xfrm>
            <a:off x="539552" y="1066800"/>
            <a:ext cx="8147248" cy="567456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1112" indent="0" algn="just">
              <a:lnSpc>
                <a:spcPct val="95000"/>
              </a:lnSpc>
              <a:buClr>
                <a:srgbClr val="000000"/>
              </a:buClr>
              <a:buSzPct val="100000"/>
              <a:buFont typeface="Arial" pitchFamily="34" charset="0"/>
              <a:buNone/>
              <a:defRPr/>
            </a:pPr>
            <a:endParaRPr lang="en-US" sz="1400" dirty="0" smtClean="0">
              <a:solidFill>
                <a:srgbClr val="0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None/>
              <a:defRPr/>
            </a:pPr>
            <a:endParaRPr lang="en-IN" sz="1400" b="1" dirty="0" smtClean="0">
              <a:solidFill>
                <a:srgbClr val="C00000"/>
              </a:solidFill>
            </a:endParaRPr>
          </a:p>
          <a:p>
            <a:pPr marL="11112" indent="0" algn="just">
              <a:lnSpc>
                <a:spcPct val="95000"/>
              </a:lnSpc>
              <a:buClr>
                <a:srgbClr val="000000"/>
              </a:buClr>
              <a:buSzPct val="100000"/>
              <a:buNone/>
              <a:defRPr/>
            </a:pPr>
            <a:endParaRPr lang="en-IN" sz="1400" b="1" dirty="0">
              <a:solidFill>
                <a:srgbClr val="C00000"/>
              </a:solidFill>
            </a:endParaRPr>
          </a:p>
          <a:p>
            <a:pPr marL="11112" indent="0" algn="ctr">
              <a:lnSpc>
                <a:spcPct val="95000"/>
              </a:lnSpc>
              <a:buClr>
                <a:srgbClr val="000000"/>
              </a:buClr>
              <a:buSzPct val="100000"/>
              <a:buNone/>
              <a:defRPr/>
            </a:pPr>
            <a:endParaRPr lang="en-US" sz="1400" b="1" i="1" dirty="0" smtClean="0">
              <a:solidFill>
                <a:srgbClr val="C00000"/>
              </a:solidFill>
            </a:endParaRPr>
          </a:p>
          <a:p>
            <a:endParaRPr lang="en-IN" dirty="0"/>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35" y="0"/>
            <a:ext cx="36036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Footer Placeholder 6"/>
          <p:cNvSpPr>
            <a:spLocks noGrp="1"/>
          </p:cNvSpPr>
          <p:nvPr>
            <p:ph type="ftr" sz="quarter" idx="11"/>
          </p:nvPr>
        </p:nvSpPr>
        <p:spPr/>
        <p:txBody>
          <a:bodyPr/>
          <a:lstStyle/>
          <a:p>
            <a:r>
              <a:rPr lang="en-IN" b="1" dirty="0" smtClean="0">
                <a:solidFill>
                  <a:srgbClr val="C00000"/>
                </a:solidFill>
              </a:rPr>
              <a:t>www.workforce.org.in </a:t>
            </a:r>
          </a:p>
          <a:p>
            <a:r>
              <a:rPr lang="en-IN" b="1" dirty="0" smtClean="0">
                <a:solidFill>
                  <a:srgbClr val="C00000"/>
                </a:solidFill>
              </a:rPr>
              <a:t>(HR Knowledge (EPF/2018/001)</a:t>
            </a:r>
            <a:endParaRPr lang="en-IN" b="1" dirty="0">
              <a:solidFill>
                <a:srgbClr val="C00000"/>
              </a:solidFill>
            </a:endParaRPr>
          </a:p>
        </p:txBody>
      </p:sp>
      <p:sp>
        <p:nvSpPr>
          <p:cNvPr id="8" name="TextBox 7"/>
          <p:cNvSpPr txBox="1"/>
          <p:nvPr/>
        </p:nvSpPr>
        <p:spPr>
          <a:xfrm rot="16200000">
            <a:off x="-1867562" y="4288450"/>
            <a:ext cx="4104456" cy="369332"/>
          </a:xfrm>
          <a:prstGeom prst="rect">
            <a:avLst/>
          </a:prstGeom>
          <a:noFill/>
        </p:spPr>
        <p:txBody>
          <a:bodyPr wrap="square" rtlCol="0">
            <a:spAutoFit/>
          </a:bodyPr>
          <a:lstStyle/>
          <a:p>
            <a:r>
              <a:rPr lang="en-IN" dirty="0" smtClean="0">
                <a:solidFill>
                  <a:schemeClr val="bg1"/>
                </a:solidFill>
              </a:rPr>
              <a:t>HR Solutions</a:t>
            </a:r>
            <a:endParaRPr lang="en-IN" dirty="0">
              <a:solidFill>
                <a:schemeClr val="bg1"/>
              </a:solidFill>
            </a:endParaRPr>
          </a:p>
        </p:txBody>
      </p:sp>
      <p:sp>
        <p:nvSpPr>
          <p:cNvPr id="11" name="Title 1"/>
          <p:cNvSpPr txBox="1">
            <a:spLocks/>
          </p:cNvSpPr>
          <p:nvPr/>
        </p:nvSpPr>
        <p:spPr>
          <a:xfrm>
            <a:off x="683568" y="1196752"/>
            <a:ext cx="8003232" cy="4248472"/>
          </a:xfrm>
          <a:prstGeom prst="rect">
            <a:avLst/>
          </a:prstGeom>
          <a:solidFill>
            <a:schemeClr val="bg1"/>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IN" sz="16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IN" sz="1600" b="1" i="0" u="none" strike="noStrike" kern="1200" cap="none" spc="0" normalizeH="0" baseline="0" noProof="0" dirty="0" smtClean="0">
                <a:ln>
                  <a:noFill/>
                </a:ln>
                <a:solidFill>
                  <a:srgbClr val="FF0000"/>
                </a:solidFill>
                <a:effectLst/>
                <a:uLnTx/>
                <a:uFillTx/>
                <a:latin typeface="Calibri"/>
                <a:ea typeface="+mn-ea"/>
                <a:cs typeface="+mn-cs"/>
              </a:rPr>
              <a:t>Step 2 </a:t>
            </a:r>
            <a:r>
              <a:rPr kumimoji="0" lang="en-IN" sz="1600" b="0" i="0" u="none" strike="noStrike" kern="1200" cap="none" spc="0" normalizeH="0" baseline="0" noProof="0" dirty="0" smtClean="0">
                <a:ln>
                  <a:noFill/>
                </a:ln>
                <a:solidFill>
                  <a:sysClr val="windowText" lastClr="000000"/>
                </a:solidFill>
                <a:effectLst/>
                <a:uLnTx/>
                <a:uFillTx/>
                <a:latin typeface="Calibri"/>
                <a:ea typeface="+mn-ea"/>
                <a:cs typeface="+mn-cs"/>
              </a:rPr>
              <a:t>– Click on E-nomination and you will be taken to the Profile Page. Profile page shows your UAN number, Name, date of birth and gender. You need to enter your Permanent Address in the provided box and click on save button.</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IN" sz="16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400050" marR="0" lvl="1"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en-IN" sz="1600" b="0" i="0" u="none" strike="noStrike" kern="1200" cap="none" spc="0" normalizeH="0" baseline="0" noProof="0" dirty="0" smtClean="0">
                <a:ln>
                  <a:noFill/>
                </a:ln>
                <a:solidFill>
                  <a:sysClr val="windowText" lastClr="000000"/>
                </a:solidFill>
                <a:effectLst/>
                <a:uLnTx/>
                <a:uFillTx/>
                <a:latin typeface="Calibri"/>
                <a:ea typeface="+mn-ea"/>
                <a:cs typeface="+mn-cs"/>
              </a:rPr>
              <a:t>It will update your address. In order to complete this process, your Date of Joining EPF Scheme must be registered with EPF account. In case it is not defined it will not allow you to save address and update nomination.</a:t>
            </a:r>
            <a:endParaRPr lang="en-IN" sz="1600" dirty="0" smtClean="0">
              <a:solidFill>
                <a:sysClr val="windowText" lastClr="000000"/>
              </a:solidFill>
              <a:latin typeface="Calibri"/>
            </a:endParaRPr>
          </a:p>
          <a:p>
            <a:pPr marL="400050" marR="0" lvl="1"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IN" sz="16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IN" sz="16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IN" sz="1600" b="1" i="0" u="none" strike="noStrike" kern="1200" cap="none" spc="0" normalizeH="0" baseline="0" noProof="0" dirty="0" smtClean="0">
                <a:ln>
                  <a:noFill/>
                </a:ln>
                <a:solidFill>
                  <a:srgbClr val="FF0000"/>
                </a:solidFill>
                <a:effectLst/>
                <a:uLnTx/>
                <a:uFillTx/>
                <a:latin typeface="Calibri"/>
                <a:ea typeface="+mn-ea"/>
                <a:cs typeface="+mn-cs"/>
              </a:rPr>
              <a:t>Step 3 </a:t>
            </a:r>
            <a:r>
              <a:rPr kumimoji="0" lang="en-IN" sz="1600" b="0" i="0" u="none" strike="noStrike" kern="1200" cap="none" spc="0" normalizeH="0" baseline="0" noProof="0" dirty="0" smtClean="0">
                <a:ln>
                  <a:noFill/>
                </a:ln>
                <a:solidFill>
                  <a:sysClr val="windowText" lastClr="000000"/>
                </a:solidFill>
                <a:effectLst/>
                <a:uLnTx/>
                <a:uFillTx/>
                <a:latin typeface="Calibri"/>
                <a:ea typeface="+mn-ea"/>
                <a:cs typeface="+mn-cs"/>
              </a:rPr>
              <a:t>– Once you press save button it will update your profile details and prompt you by asking family declaration.</a:t>
            </a:r>
            <a:endParaRPr kumimoji="0" lang="en-IN" sz="1600" b="0" i="0" u="none" strike="noStrike" kern="1200" cap="none" spc="0" normalizeH="0" baseline="0" noProof="0" dirty="0">
              <a:ln>
                <a:noFill/>
              </a:ln>
              <a:solidFill>
                <a:sysClr val="windowText" lastClr="000000"/>
              </a:solidFill>
              <a:effectLst/>
              <a:uLnTx/>
              <a:uFillTx/>
              <a:latin typeface="Calibri"/>
              <a:ea typeface="+mn-ea"/>
              <a:cs typeface="+mn-cs"/>
            </a:endParaRPr>
          </a:p>
        </p:txBody>
      </p:sp>
      <p:pic>
        <p:nvPicPr>
          <p:cNvPr id="9" name="Picture 8" descr="Logo Final.jpg"/>
          <p:cNvPicPr>
            <a:picLocks noChangeAspect="1"/>
          </p:cNvPicPr>
          <p:nvPr/>
        </p:nvPicPr>
        <p:blipFill>
          <a:blip r:embed="rId3" cstate="print"/>
          <a:stretch>
            <a:fillRect/>
          </a:stretch>
        </p:blipFill>
        <p:spPr>
          <a:xfrm>
            <a:off x="6927008" y="0"/>
            <a:ext cx="2216992" cy="1270255"/>
          </a:xfrm>
          <a:prstGeom prst="rect">
            <a:avLst/>
          </a:prstGeom>
          <a:ln>
            <a:noFill/>
          </a:ln>
          <a:effectLst>
            <a:softEdge rad="112500"/>
          </a:effectLst>
        </p:spPr>
      </p:pic>
      <p:sp>
        <p:nvSpPr>
          <p:cNvPr id="13" name="Slide Number Placeholder 12"/>
          <p:cNvSpPr>
            <a:spLocks noGrp="1"/>
          </p:cNvSpPr>
          <p:nvPr>
            <p:ph type="sldNum" sz="quarter" idx="12"/>
          </p:nvPr>
        </p:nvSpPr>
        <p:spPr/>
        <p:txBody>
          <a:bodyPr/>
          <a:lstStyle/>
          <a:p>
            <a:fld id="{C0AC23B5-EAD0-4394-A5B0-2268959D633C}" type="slidenum">
              <a:rPr lang="en-IN" smtClean="0"/>
              <a:pPr/>
              <a:t>5</a:t>
            </a:fld>
            <a:endParaRPr lang="en-IN" dirty="0"/>
          </a:p>
        </p:txBody>
      </p:sp>
    </p:spTree>
    <p:extLst>
      <p:ext uri="{BB962C8B-B14F-4D97-AF65-F5344CB8AC3E}">
        <p14:creationId xmlns:p14="http://schemas.microsoft.com/office/powerpoint/2010/main" val="7083046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Logo Final.jpg"/>
          <p:cNvPicPr>
            <a:picLocks noChangeAspect="1"/>
          </p:cNvPicPr>
          <p:nvPr/>
        </p:nvPicPr>
        <p:blipFill>
          <a:blip r:embed="rId2" cstate="print"/>
          <a:stretch>
            <a:fillRect/>
          </a:stretch>
        </p:blipFill>
        <p:spPr>
          <a:xfrm>
            <a:off x="6927008" y="0"/>
            <a:ext cx="2216992" cy="1270255"/>
          </a:xfrm>
          <a:prstGeom prst="rect">
            <a:avLst/>
          </a:prstGeom>
          <a:ln>
            <a:noFill/>
          </a:ln>
          <a:effectLst>
            <a:softEdge rad="112500"/>
          </a:effectLst>
        </p:spPr>
      </p:pic>
      <p:sp>
        <p:nvSpPr>
          <p:cNvPr id="2" name="Title 1"/>
          <p:cNvSpPr txBox="1">
            <a:spLocks/>
          </p:cNvSpPr>
          <p:nvPr/>
        </p:nvSpPr>
        <p:spPr>
          <a:xfrm>
            <a:off x="683568" y="296652"/>
            <a:ext cx="6264696" cy="396044"/>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IN" sz="1800" b="1" dirty="0">
              <a:solidFill>
                <a:srgbClr val="C00000"/>
              </a:solidFill>
              <a:cs typeface="Arial" pitchFamily="34" charset="0"/>
            </a:endParaRPr>
          </a:p>
          <a:p>
            <a:pPr algn="l"/>
            <a:endParaRPr lang="en-IN" sz="1900" b="1" dirty="0">
              <a:solidFill>
                <a:srgbClr val="C00000"/>
              </a:solidFill>
              <a:cs typeface="Arial" pitchFamily="34" charset="0"/>
            </a:endParaRPr>
          </a:p>
        </p:txBody>
      </p:sp>
      <p:sp>
        <p:nvSpPr>
          <p:cNvPr id="3" name="Content Placeholder 2"/>
          <p:cNvSpPr txBox="1">
            <a:spLocks/>
          </p:cNvSpPr>
          <p:nvPr/>
        </p:nvSpPr>
        <p:spPr>
          <a:xfrm>
            <a:off x="539552" y="1066800"/>
            <a:ext cx="8147248" cy="567456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1112" indent="0" algn="just">
              <a:lnSpc>
                <a:spcPct val="95000"/>
              </a:lnSpc>
              <a:buClr>
                <a:srgbClr val="000000"/>
              </a:buClr>
              <a:buSzPct val="100000"/>
              <a:buFont typeface="Arial" pitchFamily="34" charset="0"/>
              <a:buNone/>
              <a:defRPr/>
            </a:pPr>
            <a:endParaRPr lang="en-US" sz="1400" dirty="0" smtClean="0">
              <a:solidFill>
                <a:srgbClr val="0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None/>
              <a:defRPr/>
            </a:pPr>
            <a:endParaRPr lang="en-IN" sz="1400" b="1" dirty="0" smtClean="0">
              <a:solidFill>
                <a:srgbClr val="C00000"/>
              </a:solidFill>
            </a:endParaRPr>
          </a:p>
          <a:p>
            <a:pPr marL="11112" indent="0" algn="just">
              <a:lnSpc>
                <a:spcPct val="95000"/>
              </a:lnSpc>
              <a:buClr>
                <a:srgbClr val="000000"/>
              </a:buClr>
              <a:buSzPct val="100000"/>
              <a:buNone/>
              <a:defRPr/>
            </a:pPr>
            <a:endParaRPr lang="en-IN" sz="1400" b="1" dirty="0">
              <a:solidFill>
                <a:srgbClr val="C00000"/>
              </a:solidFill>
            </a:endParaRPr>
          </a:p>
          <a:p>
            <a:pPr marL="11112" indent="0" algn="ctr">
              <a:lnSpc>
                <a:spcPct val="95000"/>
              </a:lnSpc>
              <a:buClr>
                <a:srgbClr val="000000"/>
              </a:buClr>
              <a:buSzPct val="100000"/>
              <a:buNone/>
              <a:defRPr/>
            </a:pPr>
            <a:endParaRPr lang="en-US" sz="1400" b="1" i="1" dirty="0" smtClean="0">
              <a:solidFill>
                <a:srgbClr val="C00000"/>
              </a:solidFill>
            </a:endParaRPr>
          </a:p>
          <a:p>
            <a:endParaRPr lang="en-IN" dirty="0"/>
          </a:p>
        </p:txBody>
      </p:sp>
      <p:pic>
        <p:nvPicPr>
          <p:cNvPr id="4"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635" y="0"/>
            <a:ext cx="36036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Footer Placeholder 6"/>
          <p:cNvSpPr>
            <a:spLocks noGrp="1"/>
          </p:cNvSpPr>
          <p:nvPr>
            <p:ph type="ftr" sz="quarter" idx="11"/>
          </p:nvPr>
        </p:nvSpPr>
        <p:spPr/>
        <p:txBody>
          <a:bodyPr/>
          <a:lstStyle/>
          <a:p>
            <a:r>
              <a:rPr lang="en-IN" b="1" dirty="0" smtClean="0">
                <a:solidFill>
                  <a:srgbClr val="C00000"/>
                </a:solidFill>
              </a:rPr>
              <a:t>www.workforce.org.in </a:t>
            </a:r>
          </a:p>
          <a:p>
            <a:r>
              <a:rPr lang="en-IN" b="1" dirty="0" smtClean="0">
                <a:solidFill>
                  <a:srgbClr val="C00000"/>
                </a:solidFill>
              </a:rPr>
              <a:t>(HR Knowledge (EPF/2018/001)</a:t>
            </a:r>
            <a:endParaRPr lang="en-IN" b="1" dirty="0">
              <a:solidFill>
                <a:srgbClr val="C00000"/>
              </a:solidFill>
            </a:endParaRPr>
          </a:p>
        </p:txBody>
      </p:sp>
      <p:sp>
        <p:nvSpPr>
          <p:cNvPr id="8" name="TextBox 7"/>
          <p:cNvSpPr txBox="1"/>
          <p:nvPr/>
        </p:nvSpPr>
        <p:spPr>
          <a:xfrm rot="16200000">
            <a:off x="-1867562" y="4288450"/>
            <a:ext cx="4104456" cy="369332"/>
          </a:xfrm>
          <a:prstGeom prst="rect">
            <a:avLst/>
          </a:prstGeom>
          <a:noFill/>
        </p:spPr>
        <p:txBody>
          <a:bodyPr wrap="square" rtlCol="0">
            <a:spAutoFit/>
          </a:bodyPr>
          <a:lstStyle/>
          <a:p>
            <a:r>
              <a:rPr lang="en-IN" dirty="0" smtClean="0">
                <a:solidFill>
                  <a:schemeClr val="bg1"/>
                </a:solidFill>
              </a:rPr>
              <a:t>HR Solutions</a:t>
            </a:r>
            <a:endParaRPr lang="en-IN" dirty="0">
              <a:solidFill>
                <a:schemeClr val="bg1"/>
              </a:solidFill>
            </a:endParaRPr>
          </a:p>
        </p:txBody>
      </p:sp>
      <p:sp>
        <p:nvSpPr>
          <p:cNvPr id="11" name="Title 1"/>
          <p:cNvSpPr txBox="1">
            <a:spLocks/>
          </p:cNvSpPr>
          <p:nvPr/>
        </p:nvSpPr>
        <p:spPr>
          <a:xfrm>
            <a:off x="683568" y="1060906"/>
            <a:ext cx="8044408" cy="4456326"/>
          </a:xfrm>
          <a:prstGeom prst="rect">
            <a:avLst/>
          </a:prstGeom>
          <a:solidFill>
            <a:schemeClr val="bg1"/>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IN" sz="16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IN" sz="1600" b="1" i="0" u="none" strike="noStrike" kern="1200" cap="none" spc="0" normalizeH="0" baseline="0" noProof="0" dirty="0" smtClean="0">
                <a:ln>
                  <a:noFill/>
                </a:ln>
                <a:solidFill>
                  <a:srgbClr val="FF0000"/>
                </a:solidFill>
                <a:effectLst/>
                <a:uLnTx/>
                <a:uFillTx/>
                <a:latin typeface="Calibri"/>
                <a:ea typeface="+mn-ea"/>
                <a:cs typeface="+mn-cs"/>
              </a:rPr>
              <a:t>Step 4 – </a:t>
            </a:r>
            <a:r>
              <a:rPr kumimoji="0" lang="en-IN" sz="1600" b="0" i="0" u="none" strike="noStrike" kern="1200" cap="none" spc="0" normalizeH="0" baseline="0" noProof="0" dirty="0" smtClean="0">
                <a:ln>
                  <a:noFill/>
                </a:ln>
                <a:solidFill>
                  <a:sysClr val="windowText" lastClr="000000"/>
                </a:solidFill>
                <a:effectLst/>
                <a:uLnTx/>
                <a:uFillTx/>
                <a:latin typeface="Calibri"/>
                <a:ea typeface="+mn-ea"/>
                <a:cs typeface="+mn-cs"/>
              </a:rPr>
              <a:t>On selecting Having Family – Yes, you will be asked to input your family details. Enter Name, date of birth and address. Select a relationship from a drop down menu Relation. Once you are done with the process click on “Save Family Details” button.</a:t>
            </a:r>
            <a:endParaRPr kumimoji="0" lang="en-IN" sz="1600" b="0" i="0" u="none" strike="noStrike" kern="1200" cap="none" spc="0" normalizeH="0" baseline="0" noProof="0" dirty="0">
              <a:ln>
                <a:noFill/>
              </a:ln>
              <a:solidFill>
                <a:sysClr val="windowText" lastClr="000000"/>
              </a:solidFill>
              <a:effectLst/>
              <a:uLnTx/>
              <a:uFillTx/>
              <a:latin typeface="Calibri"/>
              <a:ea typeface="+mn-ea"/>
              <a:cs typeface="+mn-cs"/>
            </a:endParaRPr>
          </a:p>
        </p:txBody>
      </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51014" y="2708920"/>
            <a:ext cx="6324324" cy="2088231"/>
          </a:xfrm>
          <a:prstGeom prst="rect">
            <a:avLst/>
          </a:prstGeom>
        </p:spPr>
      </p:pic>
      <p:sp>
        <p:nvSpPr>
          <p:cNvPr id="15" name="Slide Number Placeholder 14"/>
          <p:cNvSpPr>
            <a:spLocks noGrp="1"/>
          </p:cNvSpPr>
          <p:nvPr>
            <p:ph type="sldNum" sz="quarter" idx="12"/>
          </p:nvPr>
        </p:nvSpPr>
        <p:spPr/>
        <p:txBody>
          <a:bodyPr/>
          <a:lstStyle/>
          <a:p>
            <a:fld id="{C0AC23B5-EAD0-4394-A5B0-2268959D633C}" type="slidenum">
              <a:rPr lang="en-IN" smtClean="0"/>
              <a:pPr/>
              <a:t>6</a:t>
            </a:fld>
            <a:endParaRPr lang="en-IN" dirty="0"/>
          </a:p>
        </p:txBody>
      </p:sp>
    </p:spTree>
    <p:extLst>
      <p:ext uri="{BB962C8B-B14F-4D97-AF65-F5344CB8AC3E}">
        <p14:creationId xmlns:p14="http://schemas.microsoft.com/office/powerpoint/2010/main" val="10055405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83568" y="296652"/>
            <a:ext cx="6264696" cy="396044"/>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IN" sz="1800" b="1" dirty="0">
              <a:solidFill>
                <a:srgbClr val="C00000"/>
              </a:solidFill>
              <a:cs typeface="Arial" pitchFamily="34" charset="0"/>
            </a:endParaRPr>
          </a:p>
          <a:p>
            <a:pPr algn="l"/>
            <a:endParaRPr lang="en-IN" sz="1900" b="1" dirty="0">
              <a:solidFill>
                <a:srgbClr val="C00000"/>
              </a:solidFill>
              <a:cs typeface="Arial" pitchFamily="34" charset="0"/>
            </a:endParaRPr>
          </a:p>
        </p:txBody>
      </p:sp>
      <p:sp>
        <p:nvSpPr>
          <p:cNvPr id="3" name="Content Placeholder 2"/>
          <p:cNvSpPr txBox="1">
            <a:spLocks/>
          </p:cNvSpPr>
          <p:nvPr/>
        </p:nvSpPr>
        <p:spPr>
          <a:xfrm>
            <a:off x="539552" y="1066800"/>
            <a:ext cx="8147248" cy="567456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1112" indent="0" algn="just">
              <a:lnSpc>
                <a:spcPct val="95000"/>
              </a:lnSpc>
              <a:buClr>
                <a:srgbClr val="000000"/>
              </a:buClr>
              <a:buSzPct val="100000"/>
              <a:buFont typeface="Arial" pitchFamily="34" charset="0"/>
              <a:buNone/>
              <a:defRPr/>
            </a:pPr>
            <a:endParaRPr lang="en-US" sz="1400" dirty="0" smtClean="0">
              <a:solidFill>
                <a:srgbClr val="0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None/>
              <a:defRPr/>
            </a:pPr>
            <a:endParaRPr lang="en-IN" sz="1400" b="1" dirty="0" smtClean="0">
              <a:solidFill>
                <a:srgbClr val="C00000"/>
              </a:solidFill>
            </a:endParaRPr>
          </a:p>
          <a:p>
            <a:pPr marL="11112" indent="0" algn="just">
              <a:lnSpc>
                <a:spcPct val="95000"/>
              </a:lnSpc>
              <a:buClr>
                <a:srgbClr val="000000"/>
              </a:buClr>
              <a:buSzPct val="100000"/>
              <a:buNone/>
              <a:defRPr/>
            </a:pPr>
            <a:endParaRPr lang="en-IN" sz="1400" b="1" dirty="0">
              <a:solidFill>
                <a:srgbClr val="C00000"/>
              </a:solidFill>
            </a:endParaRPr>
          </a:p>
          <a:p>
            <a:pPr marL="11112" indent="0" algn="ctr">
              <a:lnSpc>
                <a:spcPct val="95000"/>
              </a:lnSpc>
              <a:buClr>
                <a:srgbClr val="000000"/>
              </a:buClr>
              <a:buSzPct val="100000"/>
              <a:buNone/>
              <a:defRPr/>
            </a:pPr>
            <a:endParaRPr lang="en-US" sz="1400" b="1" i="1" dirty="0" smtClean="0">
              <a:solidFill>
                <a:srgbClr val="C00000"/>
              </a:solidFill>
            </a:endParaRPr>
          </a:p>
          <a:p>
            <a:endParaRPr lang="en-IN" dirty="0"/>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35" y="0"/>
            <a:ext cx="36036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Footer Placeholder 6"/>
          <p:cNvSpPr>
            <a:spLocks noGrp="1"/>
          </p:cNvSpPr>
          <p:nvPr>
            <p:ph type="ftr" sz="quarter" idx="11"/>
          </p:nvPr>
        </p:nvSpPr>
        <p:spPr/>
        <p:txBody>
          <a:bodyPr/>
          <a:lstStyle/>
          <a:p>
            <a:r>
              <a:rPr lang="en-IN" b="1" dirty="0" smtClean="0">
                <a:solidFill>
                  <a:srgbClr val="C00000"/>
                </a:solidFill>
              </a:rPr>
              <a:t>www.workforce.org.in </a:t>
            </a:r>
          </a:p>
          <a:p>
            <a:r>
              <a:rPr lang="en-IN" b="1" dirty="0" smtClean="0">
                <a:solidFill>
                  <a:srgbClr val="C00000"/>
                </a:solidFill>
              </a:rPr>
              <a:t>(HR Knowledge (EPF/2018/001)</a:t>
            </a:r>
            <a:endParaRPr lang="en-IN" b="1" dirty="0">
              <a:solidFill>
                <a:srgbClr val="C00000"/>
              </a:solidFill>
            </a:endParaRPr>
          </a:p>
        </p:txBody>
      </p:sp>
      <p:sp>
        <p:nvSpPr>
          <p:cNvPr id="8" name="TextBox 7"/>
          <p:cNvSpPr txBox="1"/>
          <p:nvPr/>
        </p:nvSpPr>
        <p:spPr>
          <a:xfrm rot="16200000">
            <a:off x="-1867562" y="4288450"/>
            <a:ext cx="4104456" cy="369332"/>
          </a:xfrm>
          <a:prstGeom prst="rect">
            <a:avLst/>
          </a:prstGeom>
          <a:noFill/>
        </p:spPr>
        <p:txBody>
          <a:bodyPr wrap="square" rtlCol="0">
            <a:spAutoFit/>
          </a:bodyPr>
          <a:lstStyle/>
          <a:p>
            <a:r>
              <a:rPr lang="en-IN" dirty="0" smtClean="0">
                <a:solidFill>
                  <a:schemeClr val="bg1"/>
                </a:solidFill>
              </a:rPr>
              <a:t>HR Solutions</a:t>
            </a:r>
            <a:endParaRPr lang="en-IN" dirty="0">
              <a:solidFill>
                <a:schemeClr val="bg1"/>
              </a:solidFill>
            </a:endParaRPr>
          </a:p>
        </p:txBody>
      </p:sp>
      <p:sp>
        <p:nvSpPr>
          <p:cNvPr id="9" name="Title 1"/>
          <p:cNvSpPr txBox="1">
            <a:spLocks/>
          </p:cNvSpPr>
          <p:nvPr/>
        </p:nvSpPr>
        <p:spPr>
          <a:xfrm>
            <a:off x="683568" y="1268760"/>
            <a:ext cx="8003232" cy="4032448"/>
          </a:xfrm>
          <a:prstGeom prst="rect">
            <a:avLst/>
          </a:prstGeom>
          <a:solidFill>
            <a:schemeClr val="bg1"/>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IN" sz="16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IN" sz="1600" b="1" i="0" u="none" strike="noStrike" kern="1200" cap="none" spc="0" normalizeH="0" baseline="0" noProof="0" dirty="0" smtClean="0">
                <a:ln>
                  <a:noFill/>
                </a:ln>
                <a:solidFill>
                  <a:srgbClr val="FF0000"/>
                </a:solidFill>
                <a:effectLst/>
                <a:uLnTx/>
                <a:uFillTx/>
                <a:latin typeface="Calibri"/>
                <a:ea typeface="+mn-ea"/>
                <a:cs typeface="+mn-cs"/>
              </a:rPr>
              <a:t>Step 5 – </a:t>
            </a:r>
            <a:r>
              <a:rPr kumimoji="0" lang="en-IN" sz="1600" b="0" i="0" u="none" strike="noStrike" kern="1200" cap="none" spc="0" normalizeH="0" baseline="0" noProof="0" dirty="0" smtClean="0">
                <a:ln>
                  <a:noFill/>
                </a:ln>
                <a:solidFill>
                  <a:sysClr val="windowText" lastClr="000000"/>
                </a:solidFill>
                <a:effectLst/>
                <a:uLnTx/>
                <a:uFillTx/>
                <a:latin typeface="Calibri"/>
                <a:ea typeface="+mn-ea"/>
                <a:cs typeface="+mn-cs"/>
              </a:rPr>
              <a:t>Next page is of EPF Nomination. In this page, you need to select your family member and provide input for Total Amount of Share %.</a:t>
            </a:r>
            <a:endParaRPr kumimoji="0" lang="en-IN" sz="1600" b="0" i="0" u="none" strike="noStrike" kern="1200" cap="none" spc="0" normalizeH="0" baseline="0" noProof="0" dirty="0">
              <a:ln>
                <a:noFill/>
              </a:ln>
              <a:solidFill>
                <a:sysClr val="windowText" lastClr="000000"/>
              </a:solidFill>
              <a:effectLst/>
              <a:uLnTx/>
              <a:uFillTx/>
              <a:latin typeface="Calibri"/>
              <a:ea typeface="+mn-ea"/>
              <a:cs typeface="+mn-cs"/>
            </a:endParaRPr>
          </a:p>
        </p:txBody>
      </p:sp>
      <p:pic>
        <p:nvPicPr>
          <p:cNvPr id="819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3994" y="2708920"/>
            <a:ext cx="7218363" cy="1871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9" descr="Logo Final.jpg"/>
          <p:cNvPicPr>
            <a:picLocks noChangeAspect="1"/>
          </p:cNvPicPr>
          <p:nvPr/>
        </p:nvPicPr>
        <p:blipFill>
          <a:blip r:embed="rId4" cstate="print"/>
          <a:stretch>
            <a:fillRect/>
          </a:stretch>
        </p:blipFill>
        <p:spPr>
          <a:xfrm>
            <a:off x="6927008" y="0"/>
            <a:ext cx="2216992" cy="1270255"/>
          </a:xfrm>
          <a:prstGeom prst="rect">
            <a:avLst/>
          </a:prstGeom>
          <a:ln>
            <a:noFill/>
          </a:ln>
          <a:effectLst>
            <a:softEdge rad="112500"/>
          </a:effectLst>
        </p:spPr>
      </p:pic>
      <p:sp>
        <p:nvSpPr>
          <p:cNvPr id="13" name="Slide Number Placeholder 12"/>
          <p:cNvSpPr>
            <a:spLocks noGrp="1"/>
          </p:cNvSpPr>
          <p:nvPr>
            <p:ph type="sldNum" sz="quarter" idx="12"/>
          </p:nvPr>
        </p:nvSpPr>
        <p:spPr/>
        <p:txBody>
          <a:bodyPr/>
          <a:lstStyle/>
          <a:p>
            <a:fld id="{C0AC23B5-EAD0-4394-A5B0-2268959D633C}" type="slidenum">
              <a:rPr lang="en-IN" smtClean="0"/>
              <a:pPr/>
              <a:t>7</a:t>
            </a:fld>
            <a:endParaRPr lang="en-IN" dirty="0"/>
          </a:p>
        </p:txBody>
      </p:sp>
    </p:spTree>
    <p:extLst>
      <p:ext uri="{BB962C8B-B14F-4D97-AF65-F5344CB8AC3E}">
        <p14:creationId xmlns:p14="http://schemas.microsoft.com/office/powerpoint/2010/main" val="6880267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83568" y="296652"/>
            <a:ext cx="6264696" cy="396044"/>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IN" sz="1800" b="1" dirty="0">
              <a:solidFill>
                <a:srgbClr val="C00000"/>
              </a:solidFill>
              <a:cs typeface="Arial" pitchFamily="34" charset="0"/>
            </a:endParaRPr>
          </a:p>
          <a:p>
            <a:pPr algn="l"/>
            <a:endParaRPr lang="en-IN" sz="1900" b="1" dirty="0">
              <a:solidFill>
                <a:srgbClr val="C00000"/>
              </a:solidFill>
              <a:cs typeface="Arial" pitchFamily="34" charset="0"/>
            </a:endParaRPr>
          </a:p>
        </p:txBody>
      </p:sp>
      <p:sp>
        <p:nvSpPr>
          <p:cNvPr id="3" name="Content Placeholder 2"/>
          <p:cNvSpPr txBox="1">
            <a:spLocks/>
          </p:cNvSpPr>
          <p:nvPr/>
        </p:nvSpPr>
        <p:spPr>
          <a:xfrm>
            <a:off x="539552" y="1066800"/>
            <a:ext cx="8147248" cy="567456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1112" indent="0" algn="just">
              <a:lnSpc>
                <a:spcPct val="95000"/>
              </a:lnSpc>
              <a:buClr>
                <a:srgbClr val="000000"/>
              </a:buClr>
              <a:buSzPct val="100000"/>
              <a:buFont typeface="Arial" pitchFamily="34" charset="0"/>
              <a:buNone/>
              <a:defRPr/>
            </a:pPr>
            <a:endParaRPr lang="en-US" sz="1400" dirty="0" smtClean="0">
              <a:solidFill>
                <a:srgbClr val="0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None/>
              <a:defRPr/>
            </a:pPr>
            <a:endParaRPr lang="en-IN" sz="1400" b="1" dirty="0" smtClean="0">
              <a:solidFill>
                <a:srgbClr val="C00000"/>
              </a:solidFill>
            </a:endParaRPr>
          </a:p>
          <a:p>
            <a:pPr marL="11112" indent="0" algn="just">
              <a:lnSpc>
                <a:spcPct val="95000"/>
              </a:lnSpc>
              <a:buClr>
                <a:srgbClr val="000000"/>
              </a:buClr>
              <a:buSzPct val="100000"/>
              <a:buNone/>
              <a:defRPr/>
            </a:pPr>
            <a:endParaRPr lang="en-IN" sz="1400" b="1" dirty="0">
              <a:solidFill>
                <a:srgbClr val="C00000"/>
              </a:solidFill>
            </a:endParaRPr>
          </a:p>
          <a:p>
            <a:pPr marL="11112" indent="0" algn="ctr">
              <a:lnSpc>
                <a:spcPct val="95000"/>
              </a:lnSpc>
              <a:buClr>
                <a:srgbClr val="000000"/>
              </a:buClr>
              <a:buSzPct val="100000"/>
              <a:buNone/>
              <a:defRPr/>
            </a:pPr>
            <a:endParaRPr lang="en-US" sz="1400" b="1" i="1" dirty="0" smtClean="0">
              <a:solidFill>
                <a:srgbClr val="C00000"/>
              </a:solidFill>
            </a:endParaRPr>
          </a:p>
          <a:p>
            <a:endParaRPr lang="en-IN" dirty="0"/>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35" y="0"/>
            <a:ext cx="36036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Footer Placeholder 6"/>
          <p:cNvSpPr>
            <a:spLocks noGrp="1"/>
          </p:cNvSpPr>
          <p:nvPr>
            <p:ph type="ftr" sz="quarter" idx="11"/>
          </p:nvPr>
        </p:nvSpPr>
        <p:spPr/>
        <p:txBody>
          <a:bodyPr/>
          <a:lstStyle/>
          <a:p>
            <a:r>
              <a:rPr lang="en-IN" b="1" dirty="0" smtClean="0">
                <a:solidFill>
                  <a:srgbClr val="C00000"/>
                </a:solidFill>
              </a:rPr>
              <a:t>www.workforce.org.in </a:t>
            </a:r>
          </a:p>
          <a:p>
            <a:r>
              <a:rPr lang="en-IN" b="1" dirty="0" smtClean="0">
                <a:solidFill>
                  <a:srgbClr val="C00000"/>
                </a:solidFill>
              </a:rPr>
              <a:t>(HR Knowledge (EPF/2018/001)</a:t>
            </a:r>
            <a:endParaRPr lang="en-IN" b="1" dirty="0">
              <a:solidFill>
                <a:srgbClr val="C00000"/>
              </a:solidFill>
            </a:endParaRPr>
          </a:p>
        </p:txBody>
      </p:sp>
      <p:sp>
        <p:nvSpPr>
          <p:cNvPr id="8" name="TextBox 7"/>
          <p:cNvSpPr txBox="1"/>
          <p:nvPr/>
        </p:nvSpPr>
        <p:spPr>
          <a:xfrm rot="16200000">
            <a:off x="-1867562" y="4288450"/>
            <a:ext cx="4104456" cy="369332"/>
          </a:xfrm>
          <a:prstGeom prst="rect">
            <a:avLst/>
          </a:prstGeom>
          <a:noFill/>
        </p:spPr>
        <p:txBody>
          <a:bodyPr wrap="square" rtlCol="0">
            <a:spAutoFit/>
          </a:bodyPr>
          <a:lstStyle/>
          <a:p>
            <a:r>
              <a:rPr lang="en-IN" dirty="0" smtClean="0">
                <a:solidFill>
                  <a:schemeClr val="bg1"/>
                </a:solidFill>
              </a:rPr>
              <a:t>HR Solutions</a:t>
            </a:r>
            <a:endParaRPr lang="en-IN" dirty="0">
              <a:solidFill>
                <a:schemeClr val="bg1"/>
              </a:solidFill>
            </a:endParaRPr>
          </a:p>
        </p:txBody>
      </p:sp>
      <p:sp>
        <p:nvSpPr>
          <p:cNvPr id="10" name="Content Placeholder 2"/>
          <p:cNvSpPr txBox="1">
            <a:spLocks/>
          </p:cNvSpPr>
          <p:nvPr/>
        </p:nvSpPr>
        <p:spPr>
          <a:xfrm>
            <a:off x="683568" y="1340768"/>
            <a:ext cx="8003232" cy="4176464"/>
          </a:xfrm>
          <a:prstGeom prst="rect">
            <a:avLst/>
          </a:prstGeom>
          <a:solidFill>
            <a:schemeClr val="bg1"/>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IN" sz="1600" b="1" i="0" u="none" strike="noStrike" kern="1200" cap="none" spc="0" normalizeH="0" baseline="0" noProof="0" dirty="0" smtClean="0">
                <a:ln>
                  <a:noFill/>
                </a:ln>
                <a:solidFill>
                  <a:srgbClr val="FF0000"/>
                </a:solidFill>
                <a:effectLst/>
                <a:uLnTx/>
                <a:uFillTx/>
                <a:latin typeface="Calibri"/>
                <a:ea typeface="+mn-ea"/>
                <a:cs typeface="+mn-cs"/>
              </a:rPr>
              <a:t>Step 6 – </a:t>
            </a:r>
            <a:r>
              <a:rPr kumimoji="0" lang="en-IN" sz="1600" b="0" i="0" u="none" strike="noStrike" kern="1200" cap="none" spc="0" normalizeH="0" baseline="0" noProof="0" dirty="0" smtClean="0">
                <a:ln>
                  <a:noFill/>
                </a:ln>
                <a:solidFill>
                  <a:sysClr val="windowText" lastClr="000000"/>
                </a:solidFill>
                <a:effectLst/>
                <a:uLnTx/>
                <a:uFillTx/>
                <a:latin typeface="Calibri"/>
                <a:ea typeface="+mn-ea"/>
                <a:cs typeface="+mn-cs"/>
              </a:rPr>
              <a:t>Once you are done press Save EPF Nomination button. It will save EPF details in your account.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IN" sz="16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None/>
              <a:tabLst/>
              <a:defRPr/>
            </a:pPr>
            <a:endParaRPr kumimoji="0" lang="en-IN" sz="16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IN" sz="1600" b="1" i="0" u="none" strike="noStrike" kern="1200" cap="none" spc="0" normalizeH="0" baseline="0" noProof="0" dirty="0" smtClean="0">
                <a:ln>
                  <a:noFill/>
                </a:ln>
                <a:solidFill>
                  <a:srgbClr val="FF0000"/>
                </a:solidFill>
                <a:effectLst/>
                <a:uLnTx/>
                <a:uFillTx/>
                <a:latin typeface="Calibri"/>
                <a:ea typeface="+mn-ea"/>
                <a:cs typeface="+mn-cs"/>
              </a:rPr>
              <a:t>Step 7 </a:t>
            </a:r>
            <a:r>
              <a:rPr kumimoji="0" lang="en-IN" sz="1600" b="0" i="0" u="none" strike="noStrike" kern="1200" cap="none" spc="0" normalizeH="0" baseline="0" noProof="0" dirty="0" smtClean="0">
                <a:ln>
                  <a:noFill/>
                </a:ln>
                <a:solidFill>
                  <a:srgbClr val="FF0000"/>
                </a:solidFill>
                <a:effectLst/>
                <a:uLnTx/>
                <a:uFillTx/>
                <a:latin typeface="Calibri"/>
                <a:ea typeface="+mn-ea"/>
                <a:cs typeface="+mn-cs"/>
              </a:rPr>
              <a:t>– </a:t>
            </a:r>
            <a:r>
              <a:rPr kumimoji="0" lang="en-IN" sz="1600" b="0" i="0" u="none" strike="noStrike" kern="1200" cap="none" spc="0" normalizeH="0" baseline="0" noProof="0" dirty="0" smtClean="0">
                <a:ln>
                  <a:noFill/>
                </a:ln>
                <a:solidFill>
                  <a:sysClr val="windowText" lastClr="000000"/>
                </a:solidFill>
                <a:effectLst/>
                <a:uLnTx/>
                <a:uFillTx/>
                <a:latin typeface="Calibri"/>
                <a:ea typeface="+mn-ea"/>
                <a:cs typeface="+mn-cs"/>
              </a:rPr>
              <a:t>Next step is approving nomination by using e-sign. You need to click on e-sign button.</a:t>
            </a:r>
          </a:p>
        </p:txBody>
      </p:sp>
      <p:pic>
        <p:nvPicPr>
          <p:cNvPr id="921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85801" y="3068960"/>
            <a:ext cx="6254750" cy="1798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descr="Logo Final.jpg"/>
          <p:cNvPicPr>
            <a:picLocks noChangeAspect="1"/>
          </p:cNvPicPr>
          <p:nvPr/>
        </p:nvPicPr>
        <p:blipFill>
          <a:blip r:embed="rId4" cstate="print"/>
          <a:stretch>
            <a:fillRect/>
          </a:stretch>
        </p:blipFill>
        <p:spPr>
          <a:xfrm>
            <a:off x="6927008" y="0"/>
            <a:ext cx="2216992" cy="1270255"/>
          </a:xfrm>
          <a:prstGeom prst="rect">
            <a:avLst/>
          </a:prstGeom>
          <a:ln>
            <a:noFill/>
          </a:ln>
          <a:effectLst>
            <a:softEdge rad="112500"/>
          </a:effectLst>
        </p:spPr>
      </p:pic>
      <p:sp>
        <p:nvSpPr>
          <p:cNvPr id="14" name="Slide Number Placeholder 13"/>
          <p:cNvSpPr>
            <a:spLocks noGrp="1"/>
          </p:cNvSpPr>
          <p:nvPr>
            <p:ph type="sldNum" sz="quarter" idx="12"/>
          </p:nvPr>
        </p:nvSpPr>
        <p:spPr/>
        <p:txBody>
          <a:bodyPr/>
          <a:lstStyle/>
          <a:p>
            <a:fld id="{C0AC23B5-EAD0-4394-A5B0-2268959D633C}" type="slidenum">
              <a:rPr lang="en-IN" smtClean="0"/>
              <a:pPr/>
              <a:t>8</a:t>
            </a:fld>
            <a:endParaRPr lang="en-IN" dirty="0"/>
          </a:p>
        </p:txBody>
      </p:sp>
    </p:spTree>
    <p:extLst>
      <p:ext uri="{BB962C8B-B14F-4D97-AF65-F5344CB8AC3E}">
        <p14:creationId xmlns:p14="http://schemas.microsoft.com/office/powerpoint/2010/main" val="26222960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Logo Final.jpg"/>
          <p:cNvPicPr>
            <a:picLocks noChangeAspect="1"/>
          </p:cNvPicPr>
          <p:nvPr/>
        </p:nvPicPr>
        <p:blipFill>
          <a:blip r:embed="rId2" cstate="print"/>
          <a:stretch>
            <a:fillRect/>
          </a:stretch>
        </p:blipFill>
        <p:spPr>
          <a:xfrm>
            <a:off x="6927008" y="0"/>
            <a:ext cx="2216992" cy="1270255"/>
          </a:xfrm>
          <a:prstGeom prst="rect">
            <a:avLst/>
          </a:prstGeom>
          <a:ln>
            <a:noFill/>
          </a:ln>
          <a:effectLst>
            <a:softEdge rad="112500"/>
          </a:effectLst>
        </p:spPr>
      </p:pic>
      <p:sp>
        <p:nvSpPr>
          <p:cNvPr id="2" name="Title 1"/>
          <p:cNvSpPr txBox="1">
            <a:spLocks/>
          </p:cNvSpPr>
          <p:nvPr/>
        </p:nvSpPr>
        <p:spPr>
          <a:xfrm>
            <a:off x="683568" y="296652"/>
            <a:ext cx="6264696" cy="396044"/>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IN" sz="1800" b="1" dirty="0">
              <a:solidFill>
                <a:srgbClr val="C00000"/>
              </a:solidFill>
              <a:cs typeface="Arial" pitchFamily="34" charset="0"/>
            </a:endParaRPr>
          </a:p>
          <a:p>
            <a:pPr algn="l"/>
            <a:endParaRPr lang="en-IN" sz="1900" b="1" dirty="0">
              <a:solidFill>
                <a:srgbClr val="C00000"/>
              </a:solidFill>
              <a:cs typeface="Arial" pitchFamily="34" charset="0"/>
            </a:endParaRPr>
          </a:p>
        </p:txBody>
      </p:sp>
      <p:sp>
        <p:nvSpPr>
          <p:cNvPr id="3" name="Content Placeholder 2"/>
          <p:cNvSpPr txBox="1">
            <a:spLocks/>
          </p:cNvSpPr>
          <p:nvPr/>
        </p:nvSpPr>
        <p:spPr>
          <a:xfrm>
            <a:off x="539552" y="1066800"/>
            <a:ext cx="8147248" cy="567456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1112" indent="0" algn="just">
              <a:lnSpc>
                <a:spcPct val="95000"/>
              </a:lnSpc>
              <a:buClr>
                <a:srgbClr val="000000"/>
              </a:buClr>
              <a:buSzPct val="100000"/>
              <a:buFont typeface="Arial" pitchFamily="34" charset="0"/>
              <a:buNone/>
              <a:defRPr/>
            </a:pPr>
            <a:endParaRPr lang="en-US" sz="1400" dirty="0" smtClean="0">
              <a:solidFill>
                <a:srgbClr val="0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None/>
              <a:defRPr/>
            </a:pPr>
            <a:endParaRPr lang="en-IN" sz="1400" b="1" dirty="0" smtClean="0">
              <a:solidFill>
                <a:srgbClr val="C00000"/>
              </a:solidFill>
            </a:endParaRPr>
          </a:p>
          <a:p>
            <a:pPr marL="11112" indent="0" algn="just">
              <a:lnSpc>
                <a:spcPct val="95000"/>
              </a:lnSpc>
              <a:buClr>
                <a:srgbClr val="000000"/>
              </a:buClr>
              <a:buSzPct val="100000"/>
              <a:buNone/>
              <a:defRPr/>
            </a:pPr>
            <a:endParaRPr lang="en-IN" sz="1400" b="1" dirty="0">
              <a:solidFill>
                <a:srgbClr val="C00000"/>
              </a:solidFill>
            </a:endParaRPr>
          </a:p>
          <a:p>
            <a:pPr marL="11112" indent="0" algn="ctr">
              <a:lnSpc>
                <a:spcPct val="95000"/>
              </a:lnSpc>
              <a:buClr>
                <a:srgbClr val="000000"/>
              </a:buClr>
              <a:buSzPct val="100000"/>
              <a:buNone/>
              <a:defRPr/>
            </a:pPr>
            <a:endParaRPr lang="en-US" sz="1400" b="1" i="1" dirty="0" smtClean="0">
              <a:solidFill>
                <a:srgbClr val="C00000"/>
              </a:solidFill>
            </a:endParaRPr>
          </a:p>
          <a:p>
            <a:endParaRPr lang="en-IN" dirty="0"/>
          </a:p>
        </p:txBody>
      </p:sp>
      <p:pic>
        <p:nvPicPr>
          <p:cNvPr id="4"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635" y="0"/>
            <a:ext cx="36036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Footer Placeholder 6"/>
          <p:cNvSpPr>
            <a:spLocks noGrp="1"/>
          </p:cNvSpPr>
          <p:nvPr>
            <p:ph type="ftr" sz="quarter" idx="11"/>
          </p:nvPr>
        </p:nvSpPr>
        <p:spPr/>
        <p:txBody>
          <a:bodyPr/>
          <a:lstStyle/>
          <a:p>
            <a:r>
              <a:rPr lang="en-IN" b="1" dirty="0" smtClean="0">
                <a:solidFill>
                  <a:srgbClr val="C00000"/>
                </a:solidFill>
              </a:rPr>
              <a:t>www.workforce.org.in </a:t>
            </a:r>
          </a:p>
          <a:p>
            <a:r>
              <a:rPr lang="en-IN" b="1" dirty="0" smtClean="0">
                <a:solidFill>
                  <a:srgbClr val="C00000"/>
                </a:solidFill>
              </a:rPr>
              <a:t>(HR Knowledge (EPF/2018/001)</a:t>
            </a:r>
            <a:endParaRPr lang="en-IN" b="1" dirty="0">
              <a:solidFill>
                <a:srgbClr val="C00000"/>
              </a:solidFill>
            </a:endParaRPr>
          </a:p>
        </p:txBody>
      </p:sp>
      <p:sp>
        <p:nvSpPr>
          <p:cNvPr id="8" name="TextBox 7"/>
          <p:cNvSpPr txBox="1"/>
          <p:nvPr/>
        </p:nvSpPr>
        <p:spPr>
          <a:xfrm rot="16200000">
            <a:off x="-1867562" y="4288450"/>
            <a:ext cx="4104456" cy="369332"/>
          </a:xfrm>
          <a:prstGeom prst="rect">
            <a:avLst/>
          </a:prstGeom>
          <a:noFill/>
        </p:spPr>
        <p:txBody>
          <a:bodyPr wrap="square" rtlCol="0">
            <a:spAutoFit/>
          </a:bodyPr>
          <a:lstStyle/>
          <a:p>
            <a:r>
              <a:rPr lang="en-IN" dirty="0" smtClean="0">
                <a:solidFill>
                  <a:schemeClr val="bg1"/>
                </a:solidFill>
              </a:rPr>
              <a:t>HR Solutions</a:t>
            </a:r>
            <a:endParaRPr lang="en-IN" dirty="0">
              <a:solidFill>
                <a:schemeClr val="bg1"/>
              </a:solidFill>
            </a:endParaRPr>
          </a:p>
        </p:txBody>
      </p:sp>
      <p:sp>
        <p:nvSpPr>
          <p:cNvPr id="11" name="Content Placeholder 2"/>
          <p:cNvSpPr txBox="1">
            <a:spLocks/>
          </p:cNvSpPr>
          <p:nvPr/>
        </p:nvSpPr>
        <p:spPr>
          <a:xfrm>
            <a:off x="827584" y="1196752"/>
            <a:ext cx="7920880" cy="5112568"/>
          </a:xfrm>
          <a:prstGeom prst="rect">
            <a:avLst/>
          </a:prstGeom>
          <a:solidFill>
            <a:schemeClr val="bg1"/>
          </a:solidFill>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lang="en-IN" sz="1600" b="1" dirty="0" smtClean="0">
                <a:solidFill>
                  <a:srgbClr val="FF0000"/>
                </a:solidFill>
              </a:rPr>
              <a:t>Step 8 – </a:t>
            </a:r>
            <a:r>
              <a:rPr lang="en-IN" sz="1600" dirty="0" smtClean="0"/>
              <a:t>I</a:t>
            </a:r>
            <a:r>
              <a:rPr kumimoji="0" lang="en-IN" sz="1600" i="0" u="none" strike="noStrike" kern="1200" cap="none" spc="0" normalizeH="0" baseline="0" noProof="0" dirty="0" smtClean="0">
                <a:ln>
                  <a:noFill/>
                </a:ln>
                <a:effectLst/>
                <a:uLnTx/>
                <a:uFillTx/>
                <a:latin typeface="Calibri"/>
                <a:ea typeface="+mn-ea"/>
                <a:cs typeface="+mn-cs"/>
              </a:rPr>
              <a:t>t</a:t>
            </a:r>
            <a:r>
              <a:rPr kumimoji="0" lang="en-IN" sz="1600" b="0" i="0" u="none" strike="noStrike" kern="1200" cap="none" spc="0" normalizeH="0" baseline="0" noProof="0" dirty="0" smtClean="0">
                <a:ln>
                  <a:noFill/>
                </a:ln>
                <a:solidFill>
                  <a:sysClr val="windowText" lastClr="000000"/>
                </a:solidFill>
                <a:effectLst/>
                <a:uLnTx/>
                <a:uFillTx/>
                <a:latin typeface="Calibri"/>
                <a:ea typeface="+mn-ea"/>
                <a:cs typeface="+mn-cs"/>
              </a:rPr>
              <a:t> will open popup window asking to select signatory and generate OTP button. You need to click on Generate OTP button. It will send OTP to your Aadhaar registered mobile number.</a:t>
            </a:r>
          </a:p>
          <a:p>
            <a:pPr marL="0" indent="0">
              <a:defRPr/>
            </a:pPr>
            <a:endParaRPr kumimoji="0" lang="en-IN" sz="16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indent="0">
              <a:defRPr/>
            </a:pPr>
            <a:endParaRPr kumimoji="0" lang="en-IN" sz="16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indent="0">
              <a:defRPr/>
            </a:pPr>
            <a:endParaRPr kumimoji="0" lang="en-IN" sz="16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indent="0">
              <a:defRPr/>
            </a:pPr>
            <a:endParaRPr kumimoji="0" lang="en-IN" sz="16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indent="0">
              <a:defRPr/>
            </a:pPr>
            <a:endParaRPr kumimoji="0" lang="en-IN" sz="16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indent="0">
              <a:defRPr/>
            </a:pPr>
            <a:endParaRPr kumimoji="0" lang="en-IN" sz="16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indent="0">
              <a:defRPr/>
            </a:pPr>
            <a:endParaRPr kumimoji="0" lang="en-IN" sz="16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indent="0">
              <a:defRPr/>
            </a:pPr>
            <a:endParaRPr kumimoji="0" lang="en-IN" sz="16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indent="0">
              <a:defRPr/>
            </a:pPr>
            <a:endParaRPr kumimoji="0" lang="en-IN" sz="16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indent="0">
              <a:defRPr/>
            </a:pPr>
            <a:endParaRPr kumimoji="0" lang="en-IN" sz="16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indent="0">
              <a:defRPr/>
            </a:pPr>
            <a:endParaRPr kumimoji="0" lang="en-IN" sz="16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indent="0">
              <a:defRPr/>
            </a:pPr>
            <a:endParaRPr kumimoji="0" lang="en-IN" sz="16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indent="0">
              <a:defRPr/>
            </a:pPr>
            <a:endParaRPr kumimoji="0" lang="en-IN" sz="16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indent="0">
              <a:defRPr/>
            </a:pPr>
            <a:endParaRPr kumimoji="0" lang="en-IN" sz="16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indent="0">
              <a:defRPr/>
            </a:pPr>
            <a:endParaRPr kumimoji="0" lang="en-IN" sz="16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indent="0">
              <a:defRPr/>
            </a:pPr>
            <a:endParaRPr kumimoji="0" lang="en-IN" sz="16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a:defRPr/>
            </a:pPr>
            <a:r>
              <a:rPr kumimoji="0" lang="en-IN" sz="1600" b="0" i="0" u="none" strike="noStrike" kern="1200" cap="none" spc="0" normalizeH="0" baseline="0" noProof="0" dirty="0" smtClean="0">
                <a:ln>
                  <a:noFill/>
                </a:ln>
                <a:solidFill>
                  <a:sysClr val="windowText" lastClr="000000"/>
                </a:solidFill>
                <a:effectLst/>
                <a:uLnTx/>
                <a:uFillTx/>
                <a:latin typeface="Calibri"/>
                <a:ea typeface="+mn-ea"/>
                <a:cs typeface="+mn-cs"/>
              </a:rPr>
              <a:t>You do not require any additional Digital Signature Certificate. Your OTP consent is enough for signing a document and generating Digital Signature Certificate.</a:t>
            </a:r>
          </a:p>
          <a:p>
            <a:pPr marL="0" indent="0">
              <a:defRPr/>
            </a:pPr>
            <a:endParaRPr kumimoji="0" lang="en-IN" sz="16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indent="0" algn="ctr">
              <a:buNone/>
              <a:defRPr/>
            </a:pPr>
            <a:r>
              <a:rPr kumimoji="0" lang="en-IN" sz="1600" b="1" i="1" u="none" strike="noStrike" kern="1200" cap="none" spc="0" normalizeH="0" baseline="0" noProof="0" dirty="0" smtClean="0">
                <a:ln>
                  <a:noFill/>
                </a:ln>
                <a:solidFill>
                  <a:sysClr val="windowText" lastClr="000000"/>
                </a:solidFill>
                <a:effectLst/>
                <a:uLnTx/>
                <a:uFillTx/>
                <a:latin typeface="Calibri"/>
                <a:ea typeface="+mn-ea"/>
                <a:cs typeface="+mn-cs"/>
              </a:rPr>
              <a:t>After entering OTP your nomination will be registered in your EPF account.</a:t>
            </a:r>
            <a:endParaRPr kumimoji="0" lang="en-IN" sz="1600" b="1" i="1" u="none" strike="noStrike" kern="1200" cap="none" spc="0" normalizeH="0" baseline="0" noProof="0" dirty="0">
              <a:ln>
                <a:noFill/>
              </a:ln>
              <a:solidFill>
                <a:sysClr val="windowText" lastClr="000000"/>
              </a:solidFill>
              <a:effectLst/>
              <a:uLnTx/>
              <a:uFillTx/>
              <a:latin typeface="Calibri"/>
              <a:ea typeface="+mn-ea"/>
              <a:cs typeface="+mn-cs"/>
            </a:endParaRPr>
          </a:p>
        </p:txBody>
      </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71600" y="1628800"/>
            <a:ext cx="7453942" cy="3240359"/>
          </a:xfrm>
          <a:prstGeom prst="rect">
            <a:avLst/>
          </a:prstGeom>
        </p:spPr>
      </p:pic>
      <p:sp>
        <p:nvSpPr>
          <p:cNvPr id="15" name="Slide Number Placeholder 14"/>
          <p:cNvSpPr>
            <a:spLocks noGrp="1"/>
          </p:cNvSpPr>
          <p:nvPr>
            <p:ph type="sldNum" sz="quarter" idx="12"/>
          </p:nvPr>
        </p:nvSpPr>
        <p:spPr/>
        <p:txBody>
          <a:bodyPr/>
          <a:lstStyle/>
          <a:p>
            <a:fld id="{C0AC23B5-EAD0-4394-A5B0-2268959D633C}" type="slidenum">
              <a:rPr lang="en-IN" smtClean="0"/>
              <a:pPr/>
              <a:t>9</a:t>
            </a:fld>
            <a:endParaRPr lang="en-IN" dirty="0"/>
          </a:p>
        </p:txBody>
      </p:sp>
    </p:spTree>
    <p:extLst>
      <p:ext uri="{BB962C8B-B14F-4D97-AF65-F5344CB8AC3E}">
        <p14:creationId xmlns:p14="http://schemas.microsoft.com/office/powerpoint/2010/main" val="42280973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TotalTime>
  <Words>715</Words>
  <Application>Microsoft Office PowerPoint</Application>
  <PresentationFormat>On-screen Show (4:3)</PresentationFormat>
  <Paragraphs>241</Paragraphs>
  <Slides>12</Slides>
  <Notes>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Workforce Consulting – Our Services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37</cp:revision>
  <dcterms:created xsi:type="dcterms:W3CDTF">2018-05-21T09:56:22Z</dcterms:created>
  <dcterms:modified xsi:type="dcterms:W3CDTF">2018-05-21T11:56:59Z</dcterms:modified>
</cp:coreProperties>
</file>